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5" r:id="rId10"/>
    <p:sldId id="271" r:id="rId11"/>
    <p:sldId id="264" r:id="rId12"/>
    <p:sldId id="272" r:id="rId13"/>
    <p:sldId id="266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121" autoAdjust="0"/>
  </p:normalViewPr>
  <p:slideViewPr>
    <p:cSldViewPr snapToGrid="0">
      <p:cViewPr varScale="1">
        <p:scale>
          <a:sx n="63" d="100"/>
          <a:sy n="63" d="100"/>
        </p:scale>
        <p:origin x="-13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D9D2-716C-40BC-9747-87CFF09A0951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212D4-0A67-4DCA-B89F-F67615A899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223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12D4-0A67-4DCA-B89F-F67615A8992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995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533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258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769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215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729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86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918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339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282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14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583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06A2-71A9-44D2-BA69-4A268DE5E662}" type="datetimeFigureOut">
              <a:rPr lang="en-IE" smtClean="0"/>
              <a:t>09/09/2016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EDD3F-CF6E-4D24-BC96-23C27B7BD8D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949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994" y="516299"/>
            <a:ext cx="111593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6000" b="1" dirty="0" smtClean="0">
                <a:solidFill>
                  <a:schemeClr val="accent5">
                    <a:lumMod val="75000"/>
                  </a:schemeClr>
                </a:solidFill>
              </a:rPr>
              <a:t>A Collision of Crises:</a:t>
            </a:r>
            <a:endParaRPr lang="en-IE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400" b="1" i="1" dirty="0" smtClean="0">
                <a:solidFill>
                  <a:schemeClr val="accent1">
                    <a:lumMod val="75000"/>
                  </a:schemeClr>
                </a:solidFill>
              </a:rPr>
              <a:t>The case for aligning future capital investment with the National Planning Framework, supporting a coordinated response to Dublin’s twin crises of housing &amp; traffic</a:t>
            </a:r>
            <a:br>
              <a:rPr lang="en-IE" sz="24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IE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IE" sz="2400" b="1" i="1" dirty="0" smtClean="0"/>
          </a:p>
          <a:p>
            <a:pPr>
              <a:lnSpc>
                <a:spcPct val="150000"/>
              </a:lnSpc>
            </a:pPr>
            <a:r>
              <a:rPr lang="en-IE" sz="2400" b="1" i="1" dirty="0" smtClean="0"/>
              <a:t/>
            </a:r>
            <a:br>
              <a:rPr lang="en-IE" sz="2400" b="1" i="1" dirty="0" smtClean="0"/>
            </a:br>
            <a:r>
              <a:rPr lang="en-IE" sz="36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dirty="0" smtClean="0">
                <a:solidFill>
                  <a:schemeClr val="accent1">
                    <a:lumMod val="75000"/>
                  </a:schemeClr>
                </a:solidFill>
              </a:rPr>
              <a:t>South Dublin County Council</a:t>
            </a:r>
            <a:endParaRPr lang="en-I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0" y="411674"/>
            <a:ext cx="3490369" cy="4695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36763" y="18871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" name="Rectangular Callout 1"/>
          <p:cNvSpPr/>
          <p:nvPr/>
        </p:nvSpPr>
        <p:spPr>
          <a:xfrm>
            <a:off x="8332763" y="397677"/>
            <a:ext cx="3670719" cy="1932649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600" i="1" dirty="0">
                <a:solidFill>
                  <a:schemeClr val="accent5">
                    <a:lumMod val="75000"/>
                  </a:schemeClr>
                </a:solidFill>
              </a:rPr>
              <a:t>There should also be another 25A/B between the 6:46 and 7am and </a:t>
            </a:r>
            <a:r>
              <a:rPr lang="en-GB" sz="1600" i="1" dirty="0" smtClean="0">
                <a:solidFill>
                  <a:schemeClr val="accent5">
                    <a:lumMod val="75000"/>
                  </a:schemeClr>
                </a:solidFill>
              </a:rPr>
              <a:t>7:10, </a:t>
            </a:r>
            <a:r>
              <a:rPr lang="en-GB" sz="1600" i="1" dirty="0">
                <a:solidFill>
                  <a:schemeClr val="accent5">
                    <a:lumMod val="75000"/>
                  </a:schemeClr>
                </a:solidFill>
              </a:rPr>
              <a:t>at least two of these are full by the time they reach Willsbrook each morning. Even the bus drivers </a:t>
            </a:r>
            <a:r>
              <a:rPr lang="en-GB" sz="1600" i="1" dirty="0" smtClean="0">
                <a:solidFill>
                  <a:schemeClr val="accent5">
                    <a:lumMod val="75000"/>
                  </a:schemeClr>
                </a:solidFill>
              </a:rPr>
              <a:t>are </a:t>
            </a:r>
            <a:r>
              <a:rPr lang="en-GB" sz="1600" i="1" dirty="0">
                <a:solidFill>
                  <a:schemeClr val="accent5">
                    <a:lumMod val="75000"/>
                  </a:schemeClr>
                </a:solidFill>
              </a:rPr>
              <a:t>frustrated and often come on the PA urging us to raise the issue.</a:t>
            </a:r>
          </a:p>
          <a:p>
            <a:pPr algn="just"/>
            <a:r>
              <a:rPr lang="en-IE" sz="1600" b="1" dirty="0">
                <a:solidFill>
                  <a:schemeClr val="accent5">
                    <a:lumMod val="75000"/>
                  </a:schemeClr>
                </a:solidFill>
              </a:rPr>
              <a:t>Vincent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215971" y="513071"/>
            <a:ext cx="3883572" cy="17298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i="1" dirty="0"/>
              <a:t>The traffic was back up to the </a:t>
            </a:r>
            <a:r>
              <a:rPr lang="en-IE" sz="1600" i="1" dirty="0" err="1"/>
              <a:t>Centra</a:t>
            </a:r>
            <a:r>
              <a:rPr lang="en-IE" sz="1600" i="1" dirty="0"/>
              <a:t> in Foxborough at 8.20 the other morning. I was late for my kids first day back.</a:t>
            </a:r>
          </a:p>
          <a:p>
            <a:r>
              <a:rPr lang="en-IE" sz="1600" b="1" dirty="0"/>
              <a:t>Sinead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801423" y="2721725"/>
            <a:ext cx="4540756" cy="336963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IE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IE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IE" i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en-IE" sz="1600" i="1" dirty="0" smtClean="0">
                <a:solidFill>
                  <a:schemeClr val="accent5">
                    <a:lumMod val="75000"/>
                  </a:schemeClr>
                </a:solidFill>
              </a:rPr>
              <a:t>have already been stuck at roundabout (feeding onto to Castle </a:t>
            </a:r>
            <a:r>
              <a:rPr lang="en-IE" sz="1600" i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IE" sz="1600" i="1" dirty="0" smtClean="0">
                <a:solidFill>
                  <a:schemeClr val="accent5">
                    <a:lumMod val="75000"/>
                  </a:schemeClr>
                </a:solidFill>
              </a:rPr>
              <a:t>oad) for 20 mins…</a:t>
            </a:r>
            <a:r>
              <a:rPr lang="en-GB" sz="1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6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E" sz="1600" b="1" dirty="0" smtClean="0">
                <a:solidFill>
                  <a:schemeClr val="accent5">
                    <a:lumMod val="75000"/>
                  </a:schemeClr>
                </a:solidFill>
              </a:rPr>
              <a:t>Joanne</a:t>
            </a:r>
            <a:endParaRPr lang="en-IE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59" y="2840976"/>
            <a:ext cx="4301055" cy="2419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39614" y="5308448"/>
            <a:ext cx="3397723" cy="7829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i="1" dirty="0" smtClean="0"/>
              <a:t>The </a:t>
            </a:r>
            <a:r>
              <a:rPr lang="en-IE" i="1" dirty="0"/>
              <a:t>last two mornings were the worst I've seen </a:t>
            </a:r>
            <a:r>
              <a:rPr lang="en-IE" i="1" dirty="0" smtClean="0"/>
              <a:t>it…  </a:t>
            </a:r>
            <a:r>
              <a:rPr lang="en-IE" b="1" dirty="0" smtClean="0"/>
              <a:t>Shirley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5878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36763" y="18871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43640" y="719870"/>
            <a:ext cx="1057932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sz="3000" i="1" dirty="0" smtClean="0">
                <a:solidFill>
                  <a:schemeClr val="accent5">
                    <a:lumMod val="75000"/>
                  </a:schemeClr>
                </a:solidFill>
              </a:rPr>
              <a:t>“Ambitious </a:t>
            </a:r>
            <a:r>
              <a:rPr lang="en-IE" sz="3000" i="1" dirty="0">
                <a:solidFill>
                  <a:schemeClr val="accent5">
                    <a:lumMod val="75000"/>
                  </a:schemeClr>
                </a:solidFill>
              </a:rPr>
              <a:t>interventions are likely to be required to provide the additional public transport capacity and to encourage the behavioural change necessary </a:t>
            </a:r>
            <a:r>
              <a:rPr lang="en-IE" sz="3000" i="1" dirty="0" smtClean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IE" sz="3000" i="1" dirty="0">
                <a:solidFill>
                  <a:schemeClr val="accent5">
                    <a:lumMod val="75000"/>
                  </a:schemeClr>
                </a:solidFill>
              </a:rPr>
              <a:t>reduced level of car use is to be </a:t>
            </a:r>
            <a:r>
              <a:rPr lang="en-IE" sz="3000" i="1" dirty="0" smtClean="0">
                <a:solidFill>
                  <a:schemeClr val="accent5">
                    <a:lumMod val="75000"/>
                  </a:schemeClr>
                </a:solidFill>
              </a:rPr>
              <a:t>achieved. Without </a:t>
            </a:r>
            <a:r>
              <a:rPr lang="en-IE" sz="3000" i="1" dirty="0">
                <a:solidFill>
                  <a:schemeClr val="accent5">
                    <a:lumMod val="75000"/>
                  </a:schemeClr>
                </a:solidFill>
              </a:rPr>
              <a:t>this, the Authority would have concerns that the development quanta and form envisaged by SDCC could not be constructed without compromising the strategic role of the national </a:t>
            </a:r>
            <a:r>
              <a:rPr lang="en-IE" sz="3000" i="1" dirty="0" smtClean="0">
                <a:solidFill>
                  <a:schemeClr val="accent5">
                    <a:lumMod val="75000"/>
                  </a:schemeClr>
                </a:solidFill>
              </a:rPr>
              <a:t>roads…”</a:t>
            </a:r>
            <a:endParaRPr lang="en-IE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6601" y="6164621"/>
            <a:ext cx="5416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National </a:t>
            </a:r>
            <a:r>
              <a:rPr lang="en-IE" sz="1600" dirty="0" smtClean="0">
                <a:solidFill>
                  <a:schemeClr val="accent5">
                    <a:lumMod val="75000"/>
                  </a:schemeClr>
                </a:solidFill>
              </a:rPr>
              <a:t>Roads </a:t>
            </a:r>
            <a:r>
              <a:rPr lang="en-IE" sz="1600" dirty="0">
                <a:solidFill>
                  <a:schemeClr val="accent5">
                    <a:lumMod val="75000"/>
                  </a:schemeClr>
                </a:solidFill>
              </a:rPr>
              <a:t>Authority; </a:t>
            </a:r>
            <a:r>
              <a:rPr lang="en-IE" sz="16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</a:t>
            </a:r>
            <a:r>
              <a:rPr kumimoji="0" lang="en-IE" altLang="en-US" sz="16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re-draft submission on SDCC Development Plan; October 2014</a:t>
            </a:r>
            <a:endParaRPr kumimoji="0" lang="en-IE" altLang="en-US" sz="16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IE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36763" y="18871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43640" y="618978"/>
            <a:ext cx="5951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5">
                    <a:lumMod val="75000"/>
                  </a:schemeClr>
                </a:solidFill>
              </a:rPr>
              <a:t>A more </a:t>
            </a:r>
            <a:r>
              <a:rPr lang="en-IE" sz="3200" b="1" dirty="0">
                <a:solidFill>
                  <a:schemeClr val="accent5">
                    <a:lumMod val="75000"/>
                  </a:schemeClr>
                </a:solidFill>
              </a:rPr>
              <a:t>coordinated </a:t>
            </a:r>
            <a:r>
              <a:rPr lang="en-IE" sz="3200" b="1" dirty="0" smtClean="0">
                <a:solidFill>
                  <a:schemeClr val="accent5">
                    <a:lumMod val="75000"/>
                  </a:schemeClr>
                </a:solidFill>
              </a:rPr>
              <a:t>response?</a:t>
            </a:r>
            <a:endParaRPr lang="en-IE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E" sz="3200" dirty="0" smtClean="0">
                <a:solidFill>
                  <a:schemeClr val="accent5">
                    <a:lumMod val="75000"/>
                  </a:schemeClr>
                </a:solidFill>
              </a:rPr>
              <a:t>Increase public </a:t>
            </a:r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transport carrying </a:t>
            </a:r>
            <a:r>
              <a:rPr lang="en-IE" sz="3200" dirty="0" smtClean="0">
                <a:solidFill>
                  <a:schemeClr val="accent5">
                    <a:lumMod val="75000"/>
                  </a:schemeClr>
                </a:solidFill>
              </a:rPr>
              <a:t>capacity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E" sz="3200" dirty="0" smtClean="0">
                <a:solidFill>
                  <a:schemeClr val="accent5">
                    <a:lumMod val="75000"/>
                  </a:schemeClr>
                </a:solidFill>
              </a:rPr>
              <a:t>Transport </a:t>
            </a:r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strategies </a:t>
            </a:r>
            <a:r>
              <a:rPr lang="en-IE" sz="3200" dirty="0" smtClean="0">
                <a:solidFill>
                  <a:schemeClr val="accent5">
                    <a:lumMod val="75000"/>
                  </a:schemeClr>
                </a:solidFill>
              </a:rPr>
              <a:t>&amp; public </a:t>
            </a:r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transport services </a:t>
            </a:r>
            <a:r>
              <a:rPr lang="en-IE" sz="3200" dirty="0" smtClean="0">
                <a:solidFill>
                  <a:schemeClr val="accent5">
                    <a:lumMod val="75000"/>
                  </a:schemeClr>
                </a:solidFill>
              </a:rPr>
              <a:t>to include surrounding </a:t>
            </a:r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areas.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E" sz="3200" dirty="0" smtClean="0">
                <a:solidFill>
                  <a:schemeClr val="accent5">
                    <a:lumMod val="75000"/>
                  </a:schemeClr>
                </a:solidFill>
              </a:rPr>
              <a:t>Address </a:t>
            </a:r>
            <a:r>
              <a:rPr lang="en-IE" sz="3200" dirty="0">
                <a:solidFill>
                  <a:schemeClr val="accent5">
                    <a:lumMod val="75000"/>
                  </a:schemeClr>
                </a:solidFill>
              </a:rPr>
              <a:t>road capacity constraints  </a:t>
            </a:r>
            <a:endParaRPr lang="en-IE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lang="en-IE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2533" y="924202"/>
            <a:ext cx="1929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rgbClr val="FF0000"/>
                </a:solidFill>
              </a:rPr>
              <a:t>Housing</a:t>
            </a:r>
          </a:p>
          <a:p>
            <a:pPr algn="ctr"/>
            <a:r>
              <a:rPr lang="en-IE" sz="3200" b="1" dirty="0" smtClean="0">
                <a:solidFill>
                  <a:srgbClr val="FF0000"/>
                </a:solidFill>
              </a:rPr>
              <a:t>Supply</a:t>
            </a:r>
            <a:endParaRPr lang="en-IE" sz="32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2533" y="2514077"/>
            <a:ext cx="1929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rgbClr val="FF0000"/>
                </a:solidFill>
              </a:rPr>
              <a:t>Transport Capacity</a:t>
            </a:r>
            <a:endParaRPr lang="en-IE" sz="3200" dirty="0" smtClean="0">
              <a:solidFill>
                <a:srgbClr val="FF0000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7612965" y="1462813"/>
            <a:ext cx="684628" cy="158987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0800000">
            <a:off x="10678550" y="1462811"/>
            <a:ext cx="684628" cy="158987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601" y="4926951"/>
            <a:ext cx="9186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accent5">
                    <a:lumMod val="75000"/>
                  </a:schemeClr>
                </a:solidFill>
              </a:rPr>
              <a:t>Integrated land-use and transport planning </a:t>
            </a:r>
            <a:r>
              <a:rPr lang="en-IE" sz="3200" b="1" dirty="0" smtClean="0">
                <a:solidFill>
                  <a:schemeClr val="accent5">
                    <a:lumMod val="75000"/>
                  </a:schemeClr>
                </a:solidFill>
              </a:rPr>
              <a:t>will require </a:t>
            </a:r>
            <a:r>
              <a:rPr lang="en-IE" sz="3200" b="1" dirty="0">
                <a:solidFill>
                  <a:schemeClr val="accent5">
                    <a:lumMod val="75000"/>
                  </a:schemeClr>
                </a:solidFill>
              </a:rPr>
              <a:t>both harder edged policy and investment</a:t>
            </a:r>
            <a:endParaRPr lang="en-IE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lang="en-IE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17" y="1040871"/>
            <a:ext cx="1419740" cy="538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4" y="900191"/>
            <a:ext cx="6963512" cy="472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10" y="898276"/>
            <a:ext cx="4263772" cy="4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98" y="898276"/>
            <a:ext cx="7221309" cy="4729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87" y="898276"/>
            <a:ext cx="3428487" cy="47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994" y="516299"/>
            <a:ext cx="11159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b="1" dirty="0" smtClean="0"/>
              <a:t/>
            </a:r>
            <a:br>
              <a:rPr lang="en-IE" b="1" dirty="0" smtClean="0"/>
            </a:br>
            <a:endParaRPr lang="en-IE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994" y="977964"/>
            <a:ext cx="10848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sz="3000" b="1" dirty="0">
                <a:solidFill>
                  <a:schemeClr val="accent5">
                    <a:lumMod val="75000"/>
                  </a:schemeClr>
                </a:solidFill>
              </a:rPr>
              <a:t>Action </a:t>
            </a:r>
            <a:r>
              <a:rPr lang="en-IE" sz="3000" b="1" dirty="0" smtClean="0">
                <a:solidFill>
                  <a:schemeClr val="accent5">
                    <a:lumMod val="75000"/>
                  </a:schemeClr>
                </a:solidFill>
              </a:rPr>
              <a:t>42:</a:t>
            </a:r>
            <a:endParaRPr lang="en-IE" sz="3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E" sz="3000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IE" sz="3000" i="1" dirty="0">
                <a:solidFill>
                  <a:schemeClr val="accent5">
                    <a:lumMod val="75000"/>
                  </a:schemeClr>
                </a:solidFill>
              </a:rPr>
              <a:t>The NPF and the proposed Regional Spatial and Economic Strategies will be developed to include a robust infrastructure investment and delivery programme linked to the public spending review cycles </a:t>
            </a:r>
            <a:r>
              <a:rPr lang="en-IE" sz="3000" i="1" dirty="0" smtClean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IE" sz="3000" i="1" dirty="0">
                <a:solidFill>
                  <a:schemeClr val="accent5">
                    <a:lumMod val="75000"/>
                  </a:schemeClr>
                </a:solidFill>
              </a:rPr>
              <a:t>the Department of Public Expenditure and Reform and the investment programmes of all relevant infrastructure agencies…”</a:t>
            </a:r>
            <a:endParaRPr lang="en-IE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853" y="6164621"/>
            <a:ext cx="5416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600" dirty="0" smtClean="0">
                <a:solidFill>
                  <a:schemeClr val="accent5">
                    <a:lumMod val="75000"/>
                  </a:schemeClr>
                </a:solidFill>
              </a:rPr>
              <a:t>Construction 2020, A Strategy for a Renewed Construction Sector, May 2104</a:t>
            </a:r>
            <a:endParaRPr kumimoji="0" lang="en-IE" altLang="en-US" sz="160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IE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59" y="1127748"/>
            <a:ext cx="3218300" cy="4571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994" y="516299"/>
            <a:ext cx="11159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b="1" dirty="0" smtClean="0"/>
              <a:t/>
            </a:r>
            <a:br>
              <a:rPr lang="en-IE" b="1" dirty="0" smtClean="0"/>
            </a:br>
            <a:endParaRPr lang="en-IE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7255" y="742586"/>
            <a:ext cx="73880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sz="4800" b="1" dirty="0" smtClean="0">
                <a:solidFill>
                  <a:schemeClr val="accent5">
                    <a:lumMod val="75000"/>
                  </a:schemeClr>
                </a:solidFill>
              </a:rPr>
              <a:t>Opportunity for Alignment?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800" dirty="0" smtClean="0">
                <a:solidFill>
                  <a:schemeClr val="accent5">
                    <a:lumMod val="75000"/>
                  </a:schemeClr>
                </a:solidFill>
              </a:rPr>
              <a:t>Link mid-term Capital Review to NPF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800" dirty="0" smtClean="0">
                <a:solidFill>
                  <a:schemeClr val="accent5">
                    <a:lumMod val="75000"/>
                  </a:schemeClr>
                </a:solidFill>
              </a:rPr>
              <a:t>Strengthen the statutory basis for the NPF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800" dirty="0" smtClean="0">
                <a:solidFill>
                  <a:schemeClr val="accent5">
                    <a:lumMod val="75000"/>
                  </a:schemeClr>
                </a:solidFill>
              </a:rPr>
              <a:t>Obligation that capital investment programmes must adhere with the NPF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800" dirty="0" smtClean="0">
                <a:solidFill>
                  <a:schemeClr val="accent5">
                    <a:lumMod val="75000"/>
                  </a:schemeClr>
                </a:solidFill>
              </a:rPr>
              <a:t>New Oireachtas Committee on Planning &amp; Infrastructure?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3198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994" y="516299"/>
            <a:ext cx="11159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b="1" dirty="0" smtClean="0"/>
              <a:t/>
            </a:r>
            <a:br>
              <a:rPr lang="en-IE" b="1" dirty="0" smtClean="0"/>
            </a:br>
            <a:endParaRPr lang="en-IE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5647" y="1311407"/>
            <a:ext cx="7219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sz="3600" i="1" dirty="0" smtClean="0">
                <a:solidFill>
                  <a:schemeClr val="accent5">
                    <a:lumMod val="75000"/>
                  </a:schemeClr>
                </a:solidFill>
              </a:rPr>
              <a:t>“Since 2009, persistent under-supply, especially in Dublin, means that the housing supply deficit is likely to currently exceed 50,000 homes”</a:t>
            </a:r>
            <a:endParaRPr lang="en-I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7" y="1127748"/>
            <a:ext cx="3209524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47" y="2556652"/>
            <a:ext cx="5734711" cy="322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8" y="207897"/>
            <a:ext cx="3162487" cy="4406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3" y="2396447"/>
            <a:ext cx="2923730" cy="4199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98" y="207898"/>
            <a:ext cx="3180384" cy="43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50" y="573607"/>
            <a:ext cx="11004158" cy="5311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437" y="6164621"/>
            <a:ext cx="5416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chemeClr val="accent1">
                    <a:lumMod val="75000"/>
                  </a:schemeClr>
                </a:solidFill>
              </a:rPr>
              <a:t>National Transport Authority; Planning and Development of large-scale, rail focussed residential areas in Dublin; 2013</a:t>
            </a:r>
          </a:p>
          <a:p>
            <a:endParaRPr lang="en-IE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560271"/>
            <a:ext cx="11234776" cy="4841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37" y="6192757"/>
            <a:ext cx="358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5">
                    <a:lumMod val="75000"/>
                  </a:schemeClr>
                </a:solidFill>
              </a:rPr>
              <a:t>www.nratraffic.ie</a:t>
            </a:r>
          </a:p>
        </p:txBody>
      </p:sp>
    </p:spTree>
    <p:extLst>
      <p:ext uri="{BB962C8B-B14F-4D97-AF65-F5344CB8AC3E}">
        <p14:creationId xmlns:p14="http://schemas.microsoft.com/office/powerpoint/2010/main" val="7020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560271"/>
            <a:ext cx="11276465" cy="4957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437" y="6192757"/>
            <a:ext cx="358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5">
                    <a:lumMod val="75000"/>
                  </a:schemeClr>
                </a:solidFill>
              </a:rPr>
              <a:t>06/09/2016</a:t>
            </a:r>
          </a:p>
        </p:txBody>
      </p:sp>
    </p:spTree>
    <p:extLst>
      <p:ext uri="{BB962C8B-B14F-4D97-AF65-F5344CB8AC3E}">
        <p14:creationId xmlns:p14="http://schemas.microsoft.com/office/powerpoint/2010/main" val="18249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437" y="6192757"/>
            <a:ext cx="471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5">
                    <a:lumMod val="75000"/>
                  </a:schemeClr>
                </a:solidFill>
              </a:rPr>
              <a:t>www. tomtom.com/</a:t>
            </a:r>
            <a:r>
              <a:rPr lang="en-IE" sz="2000" dirty="0" err="1" smtClean="0">
                <a:solidFill>
                  <a:schemeClr val="accent5">
                    <a:lumMod val="75000"/>
                  </a:schemeClr>
                </a:solidFill>
              </a:rPr>
              <a:t>en_ie</a:t>
            </a:r>
            <a:r>
              <a:rPr lang="en-IE" sz="20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IE" sz="2000" dirty="0" err="1" smtClean="0">
                <a:solidFill>
                  <a:schemeClr val="accent5">
                    <a:lumMod val="75000"/>
                  </a:schemeClr>
                </a:solidFill>
              </a:rPr>
              <a:t>trafficindex</a:t>
            </a:r>
            <a:endParaRPr lang="en-IE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914259"/>
            <a:ext cx="10789920" cy="472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17" y="1083075"/>
            <a:ext cx="1419740" cy="5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900190"/>
            <a:ext cx="10789920" cy="5092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437" y="6192757"/>
            <a:ext cx="471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5">
                    <a:lumMod val="75000"/>
                  </a:schemeClr>
                </a:solidFill>
              </a:rPr>
              <a:t>www. tomtom.com/</a:t>
            </a:r>
            <a:r>
              <a:rPr lang="en-IE" sz="2000" dirty="0" err="1" smtClean="0">
                <a:solidFill>
                  <a:schemeClr val="accent5">
                    <a:lumMod val="75000"/>
                  </a:schemeClr>
                </a:solidFill>
              </a:rPr>
              <a:t>en_ie</a:t>
            </a:r>
            <a:r>
              <a:rPr lang="en-IE" sz="20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IE" sz="2000" dirty="0" err="1" smtClean="0">
                <a:solidFill>
                  <a:schemeClr val="accent5">
                    <a:lumMod val="75000"/>
                  </a:schemeClr>
                </a:solidFill>
              </a:rPr>
              <a:t>trafficindex</a:t>
            </a:r>
            <a:endParaRPr lang="en-IE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17" y="1040871"/>
            <a:ext cx="1419740" cy="53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3497" y="6192757"/>
            <a:ext cx="358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accent5">
                    <a:lumMod val="75000"/>
                  </a:schemeClr>
                </a:solidFill>
              </a:rPr>
              <a:t>Cllr. William Lavelle</a:t>
            </a:r>
          </a:p>
          <a:p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RSA Ireland Conference – 9</a:t>
            </a:r>
            <a:r>
              <a:rPr lang="en-IE" sz="14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IE" sz="1400" dirty="0" smtClean="0">
                <a:solidFill>
                  <a:schemeClr val="accent5">
                    <a:lumMod val="75000"/>
                  </a:schemeClr>
                </a:solidFill>
              </a:rPr>
              <a:t> September 2016</a:t>
            </a:r>
            <a:endParaRPr lang="en-IE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" y="428378"/>
            <a:ext cx="9360895" cy="5375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278" y="6192757"/>
            <a:ext cx="409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5">
                    <a:lumMod val="75000"/>
                  </a:schemeClr>
                </a:solidFill>
              </a:rPr>
              <a:t>Courtesy of SDCC Mapping Office</a:t>
            </a:r>
          </a:p>
        </p:txBody>
      </p:sp>
    </p:spTree>
    <p:extLst>
      <p:ext uri="{BB962C8B-B14F-4D97-AF65-F5344CB8AC3E}">
        <p14:creationId xmlns:p14="http://schemas.microsoft.com/office/powerpoint/2010/main" val="9386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578</Words>
  <Application>Microsoft Office PowerPoint</Application>
  <PresentationFormat>Custom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Lavelle</dc:creator>
  <cp:lastModifiedBy>User</cp:lastModifiedBy>
  <cp:revision>37</cp:revision>
  <dcterms:created xsi:type="dcterms:W3CDTF">2016-09-01T14:44:20Z</dcterms:created>
  <dcterms:modified xsi:type="dcterms:W3CDTF">2016-09-09T08:20:41Z</dcterms:modified>
</cp:coreProperties>
</file>