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73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6E9D-321B-4589-83A9-B42918FF78CC}" type="datetimeFigureOut">
              <a:rPr lang="en-IE" smtClean="0"/>
              <a:pPr/>
              <a:t>13/09/2016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A622-F6E1-45DD-9E60-FDA7F77FC2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6E9D-321B-4589-83A9-B42918FF78CC}" type="datetimeFigureOut">
              <a:rPr lang="en-IE" smtClean="0"/>
              <a:pPr/>
              <a:t>13/09/2016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A622-F6E1-45DD-9E60-FDA7F77FC2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6E9D-321B-4589-83A9-B42918FF78CC}" type="datetimeFigureOut">
              <a:rPr lang="en-IE" smtClean="0"/>
              <a:pPr/>
              <a:t>13/09/2016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A622-F6E1-45DD-9E60-FDA7F77FC2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6E9D-321B-4589-83A9-B42918FF78CC}" type="datetimeFigureOut">
              <a:rPr lang="en-IE" smtClean="0"/>
              <a:pPr/>
              <a:t>13/09/2016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A622-F6E1-45DD-9E60-FDA7F77FC2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6E9D-321B-4589-83A9-B42918FF78CC}" type="datetimeFigureOut">
              <a:rPr lang="en-IE" smtClean="0"/>
              <a:pPr/>
              <a:t>13/09/2016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A622-F6E1-45DD-9E60-FDA7F77FC2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6E9D-321B-4589-83A9-B42918FF78CC}" type="datetimeFigureOut">
              <a:rPr lang="en-IE" smtClean="0"/>
              <a:pPr/>
              <a:t>13/09/2016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A622-F6E1-45DD-9E60-FDA7F77FC2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6E9D-321B-4589-83A9-B42918FF78CC}" type="datetimeFigureOut">
              <a:rPr lang="en-IE" smtClean="0"/>
              <a:pPr/>
              <a:t>13/09/2016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A622-F6E1-45DD-9E60-FDA7F77FC2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6E9D-321B-4589-83A9-B42918FF78CC}" type="datetimeFigureOut">
              <a:rPr lang="en-IE" smtClean="0"/>
              <a:pPr/>
              <a:t>13/09/2016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A622-F6E1-45DD-9E60-FDA7F77FC2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6E9D-321B-4589-83A9-B42918FF78CC}" type="datetimeFigureOut">
              <a:rPr lang="en-IE" smtClean="0"/>
              <a:pPr/>
              <a:t>13/09/2016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A622-F6E1-45DD-9E60-FDA7F77FC2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6E9D-321B-4589-83A9-B42918FF78CC}" type="datetimeFigureOut">
              <a:rPr lang="en-IE" smtClean="0"/>
              <a:pPr/>
              <a:t>13/09/2016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A622-F6E1-45DD-9E60-FDA7F77FC2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6E9D-321B-4589-83A9-B42918FF78CC}" type="datetimeFigureOut">
              <a:rPr lang="en-IE" smtClean="0"/>
              <a:pPr/>
              <a:t>13/09/2016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A622-F6E1-45DD-9E60-FDA7F77FC2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A6E9D-321B-4589-83A9-B42918FF78CC}" type="datetimeFigureOut">
              <a:rPr lang="en-IE" smtClean="0"/>
              <a:pPr/>
              <a:t>13/09/2016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A622-F6E1-45DD-9E60-FDA7F77FC2A4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Spatial planning and the need for institutional change 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43200" y="2514600"/>
            <a:ext cx="7467600" cy="3992563"/>
          </a:xfrm>
        </p:spPr>
        <p:txBody>
          <a:bodyPr/>
          <a:lstStyle/>
          <a:p>
            <a:pPr>
              <a:buNone/>
            </a:pPr>
            <a:r>
              <a:rPr lang="en-IE" dirty="0" smtClean="0"/>
              <a:t>Dr. Seán Ó’Riordáin</a:t>
            </a:r>
          </a:p>
          <a:p>
            <a:pPr>
              <a:buNone/>
            </a:pPr>
            <a:r>
              <a:rPr lang="en-IE" dirty="0" smtClean="0"/>
              <a:t>Chairman</a:t>
            </a:r>
          </a:p>
          <a:p>
            <a:pPr>
              <a:buNone/>
            </a:pPr>
            <a:r>
              <a:rPr lang="en-IE" dirty="0" smtClean="0"/>
              <a:t>Public Policy Advisors Network</a:t>
            </a:r>
            <a:endParaRPr lang="en-IE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179651" y="0"/>
            <a:ext cx="1964349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286000"/>
            <a:ext cx="7467600" cy="3992563"/>
          </a:xfrm>
        </p:spPr>
        <p:txBody>
          <a:bodyPr/>
          <a:lstStyle/>
          <a:p>
            <a:r>
              <a:rPr lang="en-IE" dirty="0" smtClean="0"/>
              <a:t>Introduction</a:t>
            </a:r>
          </a:p>
          <a:p>
            <a:r>
              <a:rPr lang="en-IE" dirty="0" smtClean="0"/>
              <a:t>Environmental Challenges</a:t>
            </a:r>
          </a:p>
          <a:p>
            <a:r>
              <a:rPr lang="en-IE" dirty="0" smtClean="0"/>
              <a:t>The ongoing need for reform of the Local Government System</a:t>
            </a:r>
          </a:p>
          <a:p>
            <a:r>
              <a:rPr lang="en-IE" dirty="0" smtClean="0"/>
              <a:t>Conclusions and Recommendations</a:t>
            </a:r>
            <a:endParaRPr lang="en-IE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179651" y="0"/>
            <a:ext cx="1964349" cy="72000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Overview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 smtClean="0"/>
              <a:t>Local Government in Ireland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286000"/>
            <a:ext cx="7467600" cy="3992563"/>
          </a:xfrm>
        </p:spPr>
        <p:txBody>
          <a:bodyPr>
            <a:normAutofit fontScale="92500" lnSpcReduction="10000"/>
          </a:bodyPr>
          <a:lstStyle/>
          <a:p>
            <a:r>
              <a:rPr lang="en-IE" dirty="0" smtClean="0"/>
              <a:t>Limited mandate</a:t>
            </a:r>
          </a:p>
          <a:p>
            <a:r>
              <a:rPr lang="en-IE" dirty="0" smtClean="0"/>
              <a:t>Existing local government reforms</a:t>
            </a:r>
          </a:p>
          <a:p>
            <a:r>
              <a:rPr lang="en-IE" dirty="0" smtClean="0"/>
              <a:t>Perception of a limited democratic role</a:t>
            </a:r>
          </a:p>
          <a:p>
            <a:r>
              <a:rPr lang="en-IE" dirty="0" smtClean="0"/>
              <a:t>Levels of trust and civic engagement an on-going challenge</a:t>
            </a:r>
          </a:p>
          <a:p>
            <a:r>
              <a:rPr lang="en-IE" dirty="0" smtClean="0"/>
              <a:t>Need for improved local to national policy process and framework</a:t>
            </a:r>
          </a:p>
          <a:p>
            <a:r>
              <a:rPr lang="en-IE" dirty="0" smtClean="0"/>
              <a:t>...but still very important because...</a:t>
            </a:r>
            <a:endParaRPr lang="en-IE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179651" y="0"/>
            <a:ext cx="1964349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 smtClean="0"/>
              <a:t>Local Government in Ireland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286000"/>
            <a:ext cx="7467600" cy="3992563"/>
          </a:xfrm>
        </p:spPr>
        <p:txBody>
          <a:bodyPr>
            <a:normAutofit fontScale="92500" lnSpcReduction="10000"/>
          </a:bodyPr>
          <a:lstStyle/>
          <a:p>
            <a:r>
              <a:rPr lang="en-IE" dirty="0" smtClean="0"/>
              <a:t>Underpinning local identity</a:t>
            </a:r>
          </a:p>
          <a:p>
            <a:r>
              <a:rPr lang="en-IE" dirty="0" smtClean="0"/>
              <a:t>Provides the only local democratic platform</a:t>
            </a:r>
          </a:p>
          <a:p>
            <a:r>
              <a:rPr lang="en-IE" dirty="0" smtClean="0"/>
              <a:t>Delivers local and national services</a:t>
            </a:r>
          </a:p>
          <a:p>
            <a:r>
              <a:rPr lang="en-IE" dirty="0" smtClean="0"/>
              <a:t>Leads local economic and community development</a:t>
            </a:r>
          </a:p>
          <a:p>
            <a:r>
              <a:rPr lang="en-IE" dirty="0" smtClean="0"/>
              <a:t>Raises local taxes</a:t>
            </a:r>
          </a:p>
          <a:p>
            <a:r>
              <a:rPr lang="en-IE" dirty="0" smtClean="0"/>
              <a:t>...and critically...provides for the long-term planning of our communities...</a:t>
            </a:r>
          </a:p>
          <a:p>
            <a:endParaRPr lang="en-IE" dirty="0" smtClean="0"/>
          </a:p>
          <a:p>
            <a:pPr>
              <a:buNone/>
            </a:pPr>
            <a:endParaRPr lang="en-IE" dirty="0" smtClean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179651" y="0"/>
            <a:ext cx="1964349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 smtClean="0"/>
              <a:t>Spatial planning in Ireland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286000"/>
            <a:ext cx="7467600" cy="3992563"/>
          </a:xfrm>
        </p:spPr>
        <p:txBody>
          <a:bodyPr>
            <a:normAutofit fontScale="77500" lnSpcReduction="20000"/>
          </a:bodyPr>
          <a:lstStyle/>
          <a:p>
            <a:r>
              <a:rPr lang="en-IE" dirty="0" smtClean="0"/>
              <a:t>The National Spatial Strategy</a:t>
            </a:r>
          </a:p>
          <a:p>
            <a:pPr>
              <a:buNone/>
            </a:pPr>
            <a:r>
              <a:rPr lang="en-IE" dirty="0" smtClean="0"/>
              <a:t>...some successes but...</a:t>
            </a:r>
          </a:p>
          <a:p>
            <a:r>
              <a:rPr lang="en-IE" dirty="0" smtClean="0"/>
              <a:t>Limited embedding into national policy perspective</a:t>
            </a:r>
          </a:p>
          <a:p>
            <a:r>
              <a:rPr lang="en-IE" dirty="0" smtClean="0"/>
              <a:t>Timing of the Strategy</a:t>
            </a:r>
          </a:p>
          <a:p>
            <a:r>
              <a:rPr lang="en-IE" dirty="0" smtClean="0"/>
              <a:t>Challenge of national development plan/exchequer finance process integration</a:t>
            </a:r>
          </a:p>
          <a:p>
            <a:r>
              <a:rPr lang="en-IE" dirty="0" smtClean="0"/>
              <a:t>Limited cohesion with the local government reform process</a:t>
            </a:r>
          </a:p>
          <a:p>
            <a:pPr>
              <a:buNone/>
            </a:pPr>
            <a:r>
              <a:rPr lang="en-IE" dirty="0" smtClean="0"/>
              <a:t>...but still an over riding need for long-term spatial perspective in Ireland...due to renewed growth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179651" y="0"/>
            <a:ext cx="1964349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 smtClean="0"/>
              <a:t>On-going Challenges 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286000"/>
            <a:ext cx="7467600" cy="3992563"/>
          </a:xfrm>
        </p:spPr>
        <p:txBody>
          <a:bodyPr>
            <a:normAutofit fontScale="77500" lnSpcReduction="20000"/>
          </a:bodyPr>
          <a:lstStyle/>
          <a:p>
            <a:r>
              <a:rPr lang="en-IE" dirty="0" smtClean="0"/>
              <a:t>Civic engagement and participation</a:t>
            </a:r>
          </a:p>
          <a:p>
            <a:r>
              <a:rPr lang="en-IE" dirty="0" smtClean="0"/>
              <a:t>Adequate/uneven evidence base</a:t>
            </a:r>
          </a:p>
          <a:p>
            <a:r>
              <a:rPr lang="en-IE" dirty="0" smtClean="0"/>
              <a:t>Understanding intangible features of identity into a rigorous policy framework</a:t>
            </a:r>
          </a:p>
          <a:p>
            <a:r>
              <a:rPr lang="en-IE" dirty="0" smtClean="0"/>
              <a:t>Integration of spatial planning with the management of the environment in a growing economy</a:t>
            </a:r>
          </a:p>
          <a:p>
            <a:r>
              <a:rPr lang="en-IE" dirty="0" smtClean="0"/>
              <a:t>Competing demands of an urbanised state and rural development</a:t>
            </a:r>
          </a:p>
          <a:p>
            <a:r>
              <a:rPr lang="en-IE" dirty="0" smtClean="0"/>
              <a:t>Need for tools to allow for proper policy development</a:t>
            </a:r>
          </a:p>
          <a:p>
            <a:endParaRPr lang="en-IE" dirty="0" smtClean="0"/>
          </a:p>
          <a:p>
            <a:pPr>
              <a:buNone/>
            </a:pPr>
            <a:endParaRPr lang="en-IE" dirty="0" smtClean="0"/>
          </a:p>
          <a:p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179651" y="0"/>
            <a:ext cx="1964349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 smtClean="0"/>
              <a:t>Local Government 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286000"/>
            <a:ext cx="7467600" cy="3992563"/>
          </a:xfrm>
        </p:spPr>
        <p:txBody>
          <a:bodyPr>
            <a:normAutofit fontScale="92500" lnSpcReduction="20000"/>
          </a:bodyPr>
          <a:lstStyle/>
          <a:p>
            <a:r>
              <a:rPr lang="en-IE" dirty="0" smtClean="0"/>
              <a:t>Is the current system fit for purpose?</a:t>
            </a:r>
          </a:p>
          <a:p>
            <a:r>
              <a:rPr lang="en-IE" dirty="0" smtClean="0"/>
              <a:t>Need to have rural and urban competences underpinned by  21</a:t>
            </a:r>
            <a:r>
              <a:rPr lang="en-IE" baseline="30000" dirty="0" smtClean="0"/>
              <a:t>st</a:t>
            </a:r>
            <a:r>
              <a:rPr lang="en-IE" dirty="0" smtClean="0"/>
              <a:t> century structures?</a:t>
            </a:r>
          </a:p>
          <a:p>
            <a:r>
              <a:rPr lang="en-IE" dirty="0" smtClean="0"/>
              <a:t>Need for separate Gateway institutional settings?</a:t>
            </a:r>
          </a:p>
          <a:p>
            <a:r>
              <a:rPr lang="en-IE" dirty="0" smtClean="0"/>
              <a:t>Lack of an informed debate to date</a:t>
            </a:r>
          </a:p>
          <a:p>
            <a:r>
              <a:rPr lang="en-IE" dirty="0" smtClean="0"/>
              <a:t>Citizen centred service delivery</a:t>
            </a:r>
          </a:p>
          <a:p>
            <a:r>
              <a:rPr lang="en-IE" dirty="0" smtClean="0"/>
              <a:t>Performance and management</a:t>
            </a:r>
          </a:p>
          <a:p>
            <a:r>
              <a:rPr lang="en-IE" dirty="0" smtClean="0"/>
              <a:t>Leadership and transition</a:t>
            </a:r>
          </a:p>
          <a:p>
            <a:endParaRPr lang="en-IE" dirty="0" smtClean="0"/>
          </a:p>
          <a:p>
            <a:pPr>
              <a:buNone/>
            </a:pPr>
            <a:endParaRPr lang="en-IE" dirty="0" smtClean="0"/>
          </a:p>
          <a:p>
            <a:endParaRPr lang="en-IE" dirty="0" smtClean="0"/>
          </a:p>
          <a:p>
            <a:pPr>
              <a:buNone/>
            </a:pPr>
            <a:endParaRPr lang="en-IE" dirty="0" smtClean="0"/>
          </a:p>
          <a:p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179651" y="0"/>
            <a:ext cx="1964349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 smtClean="0"/>
              <a:t>Local government reform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286000"/>
            <a:ext cx="7467600" cy="3992563"/>
          </a:xfrm>
        </p:spPr>
        <p:txBody>
          <a:bodyPr>
            <a:normAutofit/>
          </a:bodyPr>
          <a:lstStyle/>
          <a:p>
            <a:r>
              <a:rPr lang="en-IE" dirty="0" smtClean="0"/>
              <a:t>Change the only constant...</a:t>
            </a:r>
          </a:p>
          <a:p>
            <a:r>
              <a:rPr lang="en-IE" dirty="0" smtClean="0"/>
              <a:t>Internal competences and skills</a:t>
            </a:r>
          </a:p>
          <a:p>
            <a:r>
              <a:rPr lang="en-IE" dirty="0" smtClean="0"/>
              <a:t>Oversight and scrutiny</a:t>
            </a:r>
          </a:p>
          <a:p>
            <a:r>
              <a:rPr lang="en-IE" dirty="0" smtClean="0"/>
              <a:t>Balancing efficiency and effectiveness with local democracy</a:t>
            </a:r>
          </a:p>
          <a:p>
            <a:r>
              <a:rPr lang="en-IE" dirty="0" smtClean="0"/>
              <a:t>Localisation versus national direction</a:t>
            </a:r>
          </a:p>
          <a:p>
            <a:endParaRPr lang="en-IE" dirty="0" smtClean="0"/>
          </a:p>
          <a:p>
            <a:pPr>
              <a:buNone/>
            </a:pPr>
            <a:endParaRPr lang="en-IE" dirty="0" smtClean="0"/>
          </a:p>
          <a:p>
            <a:endParaRPr lang="en-IE" dirty="0" smtClean="0"/>
          </a:p>
          <a:p>
            <a:pPr>
              <a:buNone/>
            </a:pPr>
            <a:endParaRPr lang="en-IE" dirty="0" smtClean="0"/>
          </a:p>
          <a:p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179651" y="0"/>
            <a:ext cx="1964349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 smtClean="0"/>
              <a:t>Conclusions and key messages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286000"/>
            <a:ext cx="7467600" cy="3992563"/>
          </a:xfrm>
        </p:spPr>
        <p:txBody>
          <a:bodyPr>
            <a:normAutofit fontScale="85000" lnSpcReduction="20000"/>
          </a:bodyPr>
          <a:lstStyle/>
          <a:p>
            <a:r>
              <a:rPr lang="en-IE" dirty="0" smtClean="0"/>
              <a:t>A robust and substantive debate about what Ireland is to look like in 2035 is now required</a:t>
            </a:r>
          </a:p>
          <a:p>
            <a:r>
              <a:rPr lang="en-IE" dirty="0" smtClean="0"/>
              <a:t>What role for local government?</a:t>
            </a:r>
          </a:p>
          <a:p>
            <a:r>
              <a:rPr lang="en-IE" dirty="0" smtClean="0"/>
              <a:t>Cities to become more effective drivers of regional economies</a:t>
            </a:r>
          </a:p>
          <a:p>
            <a:r>
              <a:rPr lang="en-IE" dirty="0" smtClean="0"/>
              <a:t>Rural development focused on rural communities</a:t>
            </a:r>
          </a:p>
          <a:p>
            <a:r>
              <a:rPr lang="en-IE" dirty="0" smtClean="0"/>
              <a:t>Gateway cities also need more financial autonomy</a:t>
            </a:r>
          </a:p>
          <a:p>
            <a:r>
              <a:rPr lang="en-IE" smtClean="0"/>
              <a:t>Start a full and frank debate on how the local government system is to be re-configured </a:t>
            </a:r>
            <a:endParaRPr lang="en-IE" dirty="0" smtClean="0"/>
          </a:p>
          <a:p>
            <a:endParaRPr lang="en-IE" dirty="0" smtClean="0"/>
          </a:p>
          <a:p>
            <a:pPr>
              <a:buNone/>
            </a:pPr>
            <a:endParaRPr lang="en-IE" dirty="0" smtClean="0"/>
          </a:p>
          <a:p>
            <a:endParaRPr lang="en-IE" dirty="0" smtClean="0"/>
          </a:p>
          <a:p>
            <a:pPr>
              <a:buNone/>
            </a:pPr>
            <a:endParaRPr lang="en-IE" dirty="0" smtClean="0"/>
          </a:p>
          <a:p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179651" y="0"/>
            <a:ext cx="1964349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362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Spatial planning and the need for institutional change </vt:lpstr>
      <vt:lpstr>Overview</vt:lpstr>
      <vt:lpstr>Local Government in Ireland</vt:lpstr>
      <vt:lpstr>Local Government in Ireland</vt:lpstr>
      <vt:lpstr>Spatial planning in Ireland</vt:lpstr>
      <vt:lpstr>On-going Challenges </vt:lpstr>
      <vt:lpstr>Local Government </vt:lpstr>
      <vt:lpstr>Local government reform</vt:lpstr>
      <vt:lpstr>Conclusions and key messages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Sean</dc:creator>
  <cp:lastModifiedBy>anon</cp:lastModifiedBy>
  <cp:revision>9</cp:revision>
  <dcterms:created xsi:type="dcterms:W3CDTF">2015-10-14T11:42:49Z</dcterms:created>
  <dcterms:modified xsi:type="dcterms:W3CDTF">2016-09-13T08:25:24Z</dcterms:modified>
</cp:coreProperties>
</file>