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51" r:id="rId2"/>
    <p:sldId id="352" r:id="rId3"/>
    <p:sldId id="365" r:id="rId4"/>
    <p:sldId id="353" r:id="rId5"/>
    <p:sldId id="364" r:id="rId6"/>
    <p:sldId id="354" r:id="rId7"/>
    <p:sldId id="355" r:id="rId8"/>
    <p:sldId id="358" r:id="rId9"/>
    <p:sldId id="359" r:id="rId10"/>
    <p:sldId id="360" r:id="rId11"/>
    <p:sldId id="361" r:id="rId12"/>
    <p:sldId id="363" r:id="rId13"/>
    <p:sldId id="3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snan, Stephen"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D7D31"/>
    <a:srgbClr val="70AD47"/>
    <a:srgbClr val="B7B7B7"/>
    <a:srgbClr val="95BEE4"/>
    <a:srgbClr val="255E91"/>
    <a:srgbClr val="9E480E"/>
    <a:srgbClr val="FFB500"/>
    <a:srgbClr val="FFFFFF"/>
    <a:srgbClr val="D3E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notesViewPr>
    <p:cSldViewPr snapToGrid="0" showGuides="1">
      <p:cViewPr varScale="1">
        <p:scale>
          <a:sx n="85" d="100"/>
          <a:sy n="85" d="100"/>
        </p:scale>
        <p:origin x="229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BC48A-72C0-4757-87D5-A920A4E4BFF8}" type="datetimeFigureOut">
              <a:rPr lang="en-GB" smtClean="0"/>
              <a:t>06/09/2016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61FEB-8766-4427-B17D-2DC31004E9C1}" type="slidenum">
              <a:rPr lang="en-GB" smtClean="0"/>
              <a:t>‹#›</a:t>
            </a:fld>
            <a:endParaRPr lang="en-GB"/>
          </a:p>
        </p:txBody>
      </p:sp>
    </p:spTree>
    <p:extLst>
      <p:ext uri="{BB962C8B-B14F-4D97-AF65-F5344CB8AC3E}">
        <p14:creationId xmlns:p14="http://schemas.microsoft.com/office/powerpoint/2010/main" val="4217514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BF0C5-F093-46FD-8BEC-42196463B5FF}" type="datetimeFigureOut">
              <a:rPr lang="en-GB" smtClean="0"/>
              <a:t>06/09/2016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0E6D3-495E-45E8-8C4B-0DE3ED272F73}" type="slidenum">
              <a:rPr lang="en-GB" smtClean="0"/>
              <a:t>‹#›</a:t>
            </a:fld>
            <a:endParaRPr lang="en-GB"/>
          </a:p>
        </p:txBody>
      </p:sp>
    </p:spTree>
    <p:extLst>
      <p:ext uri="{BB962C8B-B14F-4D97-AF65-F5344CB8AC3E}">
        <p14:creationId xmlns:p14="http://schemas.microsoft.com/office/powerpoint/2010/main" val="29252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1552321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3BA40F-6C93-4FF2-9E19-FC4F57CB2273}" type="datetimeFigureOut">
              <a:rPr lang="en-GB" smtClean="0"/>
              <a:t>06/09/2016</a:t>
            </a:fld>
            <a:endParaRPr lang="en-GB"/>
          </a:p>
        </p:txBody>
      </p:sp>
      <p:sp>
        <p:nvSpPr>
          <p:cNvPr id="6" name="Footer Placeholder 5"/>
          <p:cNvSpPr>
            <a:spLocks noGrp="1"/>
          </p:cNvSpPr>
          <p:nvPr>
            <p:ph type="ftr" sz="quarter" idx="11"/>
          </p:nvPr>
        </p:nvSpPr>
        <p:spPr/>
        <p:txBody>
          <a:bodyPr/>
          <a:lstStyle/>
          <a:p>
            <a:r>
              <a:rPr lang="en-GB" dirty="0" smtClean="0"/>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1"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3191355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CA3BA40F-6C93-4FF2-9E19-FC4F57CB2273}" type="datetimeFigureOut">
              <a:rPr lang="en-GB" smtClean="0"/>
              <a:t>06/09/2016</a:t>
            </a:fld>
            <a:endParaRPr lang="en-GB"/>
          </a:p>
        </p:txBody>
      </p:sp>
      <p:sp>
        <p:nvSpPr>
          <p:cNvPr id="8" name="Footer Placeholder 7"/>
          <p:cNvSpPr>
            <a:spLocks noGrp="1"/>
          </p:cNvSpPr>
          <p:nvPr>
            <p:ph type="ftr" sz="quarter" idx="11"/>
          </p:nvPr>
        </p:nvSpPr>
        <p:spPr/>
        <p:txBody>
          <a:bodyPr/>
          <a:lstStyle/>
          <a:p>
            <a:r>
              <a:rPr lang="en-GB" dirty="0" smtClean="0"/>
              <a:t>http://www.ucc.ie/en</a:t>
            </a: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5"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654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3BA40F-6C93-4FF2-9E19-FC4F57CB2273}" type="datetimeFigureOut">
              <a:rPr lang="en-GB" smtClean="0"/>
              <a:t>06/09/2016</a:t>
            </a:fld>
            <a:endParaRPr lang="en-GB"/>
          </a:p>
        </p:txBody>
      </p:sp>
      <p:sp>
        <p:nvSpPr>
          <p:cNvPr id="4" name="Footer Placeholder 3"/>
          <p:cNvSpPr>
            <a:spLocks noGrp="1"/>
          </p:cNvSpPr>
          <p:nvPr>
            <p:ph type="ftr" sz="quarter" idx="11"/>
          </p:nvPr>
        </p:nvSpPr>
        <p:spPr/>
        <p:txBody>
          <a:bodyPr/>
          <a:lstStyle/>
          <a:p>
            <a:r>
              <a:rPr lang="en-GB" dirty="0" smtClean="0"/>
              <a:t>http://www.ucc.ie/en</a:t>
            </a: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8"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8400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BA40F-6C93-4FF2-9E19-FC4F57CB2273}" type="datetimeFigureOut">
              <a:rPr lang="en-GB" smtClean="0"/>
              <a:t>06/09/2016</a:t>
            </a:fld>
            <a:endParaRPr lang="en-GB"/>
          </a:p>
        </p:txBody>
      </p:sp>
      <p:sp>
        <p:nvSpPr>
          <p:cNvPr id="3" name="Footer Placeholder 2"/>
          <p:cNvSpPr>
            <a:spLocks noGrp="1"/>
          </p:cNvSpPr>
          <p:nvPr>
            <p:ph type="ftr" sz="quarter" idx="11"/>
          </p:nvPr>
        </p:nvSpPr>
        <p:spPr/>
        <p:txBody>
          <a:bodyPr/>
          <a:lstStyle/>
          <a:p>
            <a:r>
              <a:rPr lang="en-GB" dirty="0" smtClean="0"/>
              <a:t>http://www.ucc.ie/en</a:t>
            </a: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57811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t>06/09/2016</a:t>
            </a:fld>
            <a:endParaRPr lang="en-GB"/>
          </a:p>
        </p:txBody>
      </p:sp>
      <p:sp>
        <p:nvSpPr>
          <p:cNvPr id="6" name="Footer Placeholder 5"/>
          <p:cNvSpPr>
            <a:spLocks noGrp="1"/>
          </p:cNvSpPr>
          <p:nvPr>
            <p:ph type="ftr" sz="quarter" idx="11"/>
          </p:nvPr>
        </p:nvSpPr>
        <p:spPr/>
        <p:txBody>
          <a:bodyPr/>
          <a:lstStyle/>
          <a:p>
            <a:r>
              <a:rPr lang="en-GB" dirty="0" smtClean="0"/>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2244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t>06/09/2016</a:t>
            </a:fld>
            <a:endParaRPr lang="en-GB"/>
          </a:p>
        </p:txBody>
      </p:sp>
      <p:sp>
        <p:nvSpPr>
          <p:cNvPr id="6" name="Footer Placeholder 5"/>
          <p:cNvSpPr>
            <a:spLocks noGrp="1"/>
          </p:cNvSpPr>
          <p:nvPr>
            <p:ph type="ftr" sz="quarter" idx="11"/>
          </p:nvPr>
        </p:nvSpPr>
        <p:spPr/>
        <p:txBody>
          <a:bodyPr/>
          <a:lstStyle/>
          <a:p>
            <a:r>
              <a:rPr lang="en-GB" dirty="0" smtClean="0"/>
              <a:t>http://www.ucc.ie/en</a:t>
            </a: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111927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t>‹#›</a:t>
            </a:fld>
            <a:endParaRPr lang="en-GB"/>
          </a:p>
        </p:txBody>
      </p:sp>
      <p:sp>
        <p:nvSpPr>
          <p:cNvPr id="10"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87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50938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155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083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30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6311504" y="1727200"/>
            <a:ext cx="2588831" cy="4216400"/>
          </a:xfrm>
          <a:noFill/>
        </p:spPr>
        <p:txBody>
          <a:bodyPr/>
          <a:lstStyle/>
          <a:p>
            <a:r>
              <a:rPr lang="en-US" smtClean="0"/>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3390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6345372" y="1727651"/>
            <a:ext cx="2554964" cy="4216400"/>
          </a:xfrm>
          <a:noFill/>
        </p:spPr>
        <p:txBody>
          <a:bodyPr/>
          <a:lstStyle/>
          <a:p>
            <a:r>
              <a:rPr lang="en-US" smtClean="0"/>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92418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6311504" y="1727200"/>
            <a:ext cx="2588831" cy="4216400"/>
          </a:xfrm>
          <a:noFill/>
        </p:spPr>
        <p:txBody>
          <a:bodyPr/>
          <a:lstStyle/>
          <a:p>
            <a:r>
              <a:rPr lang="en-US" smtClean="0"/>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7735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15089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smtClean="0"/>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BA40F-6C93-4FF2-9E19-FC4F57CB2273}" type="datetimeFigureOut">
              <a:rPr lang="en-GB" smtClean="0"/>
              <a:t>06/09/2016</a:t>
            </a:fld>
            <a:endParaRPr lang="en-GB"/>
          </a:p>
        </p:txBody>
      </p:sp>
      <p:sp>
        <p:nvSpPr>
          <p:cNvPr id="5" name="Footer Placeholder 4"/>
          <p:cNvSpPr>
            <a:spLocks noGrp="1"/>
          </p:cNvSpPr>
          <p:nvPr>
            <p:ph type="ftr" sz="quarter" idx="11"/>
          </p:nvPr>
        </p:nvSpPr>
        <p:spPr/>
        <p:txBody>
          <a:bodyPr/>
          <a:lstStyle/>
          <a:p>
            <a:r>
              <a:rPr lang="en-GB" dirty="0" smtClean="0"/>
              <a:t>http://www.ucc.ie/en</a:t>
            </a:r>
          </a:p>
        </p:txBody>
      </p:sp>
    </p:spTree>
    <p:extLst>
      <p:ext uri="{BB962C8B-B14F-4D97-AF65-F5344CB8AC3E}">
        <p14:creationId xmlns:p14="http://schemas.microsoft.com/office/powerpoint/2010/main" val="193219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BA40F-6C93-4FF2-9E19-FC4F57CB2273}" type="datetimeFigureOut">
              <a:rPr lang="en-GB" smtClean="0"/>
              <a:t>06/09/2016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smtClean="0"/>
              <a:t>http://www.ucc.ie/en</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t>‹#›</a:t>
            </a:fld>
            <a:endParaRPr lang="en-GB"/>
          </a:p>
        </p:txBody>
      </p:sp>
    </p:spTree>
    <p:extLst>
      <p:ext uri="{BB962C8B-B14F-4D97-AF65-F5344CB8AC3E}">
        <p14:creationId xmlns:p14="http://schemas.microsoft.com/office/powerpoint/2010/main" val="88745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4" r:id="rId4"/>
    <p:sldLayoutId id="2147483660" r:id="rId5"/>
    <p:sldLayoutId id="2147483663" r:id="rId6"/>
    <p:sldLayoutId id="2147483665" r:id="rId7"/>
    <p:sldLayoutId id="2147483661"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57" y="4709542"/>
            <a:ext cx="5486400" cy="949290"/>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Specialisation</a:t>
            </a:r>
            <a:r>
              <a:rPr lang="en-GB" dirty="0"/>
              <a:t>, Diversity and Sector Employment Patterns of Irish </a:t>
            </a:r>
            <a:r>
              <a:rPr lang="en-GB" dirty="0" smtClean="0"/>
              <a:t>Regions</a:t>
            </a:r>
            <a:r>
              <a:rPr lang="ko-KR" altLang="en-US" b="1" dirty="0">
                <a:solidFill>
                  <a:prstClr val="black"/>
                </a:solidFill>
              </a:rPr>
              <a:t/>
            </a:r>
            <a:br>
              <a:rPr lang="ko-KR" altLang="en-US" b="1" dirty="0">
                <a:solidFill>
                  <a:prstClr val="black"/>
                </a:solidFill>
              </a:rPr>
            </a:br>
            <a:endParaRPr lang="en-GB" dirty="0"/>
          </a:p>
        </p:txBody>
      </p:sp>
      <p:sp>
        <p:nvSpPr>
          <p:cNvPr id="3" name="Subtitle 2"/>
          <p:cNvSpPr>
            <a:spLocks noGrp="1"/>
          </p:cNvSpPr>
          <p:nvPr>
            <p:ph type="subTitle" idx="1"/>
          </p:nvPr>
        </p:nvSpPr>
        <p:spPr>
          <a:xfrm>
            <a:off x="216757" y="5348663"/>
            <a:ext cx="4956605" cy="620338"/>
          </a:xfrm>
        </p:spPr>
        <p:txBody>
          <a:bodyPr>
            <a:noAutofit/>
          </a:bodyPr>
          <a:lstStyle/>
          <a:p>
            <a:r>
              <a:rPr lang="en-GB" sz="1600" dirty="0" err="1" smtClean="0"/>
              <a:t>Seán</a:t>
            </a:r>
            <a:r>
              <a:rPr lang="en-GB" sz="1600" dirty="0" smtClean="0"/>
              <a:t> O’Connor &amp; Eleanor Doyle </a:t>
            </a:r>
          </a:p>
          <a:p>
            <a:r>
              <a:rPr lang="en-GB" sz="1600" dirty="0" smtClean="0"/>
              <a:t>School of Economics,</a:t>
            </a:r>
          </a:p>
          <a:p>
            <a:r>
              <a:rPr lang="en-GB" sz="1600" dirty="0" smtClean="0"/>
              <a:t>University College Cork,</a:t>
            </a:r>
          </a:p>
          <a:p>
            <a:r>
              <a:rPr lang="en-GB" sz="1600" dirty="0" smtClean="0"/>
              <a:t>Ireland</a:t>
            </a:r>
          </a:p>
        </p:txBody>
      </p:sp>
    </p:spTree>
    <p:extLst>
      <p:ext uri="{BB962C8B-B14F-4D97-AF65-F5344CB8AC3E}">
        <p14:creationId xmlns:p14="http://schemas.microsoft.com/office/powerpoint/2010/main" val="1005325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Business </a:t>
            </a:r>
            <a:r>
              <a:rPr lang="en-GB" sz="3600" dirty="0" smtClean="0"/>
              <a:t>Services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7190033"/>
              </p:ext>
            </p:extLst>
          </p:nvPr>
        </p:nvGraphicFramePr>
        <p:xfrm>
          <a:off x="200282" y="1328147"/>
          <a:ext cx="8070507" cy="4734898"/>
        </p:xfrm>
        <a:graphic>
          <a:graphicData uri="http://schemas.openxmlformats.org/drawingml/2006/table">
            <a:tbl>
              <a:tblPr firstRow="1" firstCol="1" bandRow="1">
                <a:tableStyleId>{2D5ABB26-0587-4C30-8999-92F81FD0307C}</a:tableStyleId>
              </a:tblPr>
              <a:tblGrid>
                <a:gridCol w="896723"/>
                <a:gridCol w="896723"/>
                <a:gridCol w="896723"/>
                <a:gridCol w="896723"/>
                <a:gridCol w="896723"/>
                <a:gridCol w="896723"/>
                <a:gridCol w="896723"/>
                <a:gridCol w="896723"/>
                <a:gridCol w="896723"/>
              </a:tblGrid>
              <a:tr h="225471">
                <a:tc gridSpan="9">
                  <a:txBody>
                    <a:bodyPr/>
                    <a:lstStyle/>
                    <a:p>
                      <a:pPr algn="ctr">
                        <a:lnSpc>
                          <a:spcPct val="107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25471">
                <a:tc>
                  <a:txBody>
                    <a:bodyPr/>
                    <a:lstStyle/>
                    <a:p>
                      <a:pPr algn="ctr">
                        <a:lnSpc>
                          <a:spcPct val="107000"/>
                        </a:lnSpc>
                        <a:spcAft>
                          <a:spcPts val="0"/>
                        </a:spcAft>
                      </a:pPr>
                      <a:r>
                        <a:rPr lang="en-GB" sz="1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a:lnSpc>
                          <a:spcPct val="107000"/>
                        </a:lnSpc>
                        <a:spcAft>
                          <a:spcPts val="0"/>
                        </a:spcAft>
                      </a:pPr>
                      <a:r>
                        <a:rPr lang="en-GB" sz="1100" dirty="0">
                          <a:effectLst/>
                        </a:rPr>
                        <a:t>Sector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25471">
                <a:tc>
                  <a:txBody>
                    <a:bodyPr/>
                    <a:lstStyle/>
                    <a:p>
                      <a:pPr algn="just">
                        <a:lnSpc>
                          <a:spcPct val="107000"/>
                        </a:lnSpc>
                        <a:spcAft>
                          <a:spcPts val="0"/>
                        </a:spcAft>
                      </a:pPr>
                      <a:r>
                        <a:rPr lang="en-GB" sz="11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62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64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66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68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69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71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78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81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r>
              <a:tr h="450943">
                <a:tc>
                  <a:txBody>
                    <a:bodyPr/>
                    <a:lstStyle/>
                    <a:p>
                      <a:pPr algn="just">
                        <a:lnSpc>
                          <a:spcPct val="107000"/>
                        </a:lnSpc>
                        <a:spcAft>
                          <a:spcPts val="0"/>
                        </a:spcAft>
                      </a:pPr>
                      <a:r>
                        <a:rPr lang="en-GB" sz="1100">
                          <a:effectLst/>
                        </a:rPr>
                        <a:t>Constant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dirty="0">
                          <a:effectLst/>
                        </a:rPr>
                        <a:t>2.800***</a:t>
                      </a:r>
                      <a:endParaRPr lang="en-GB" sz="1000" dirty="0">
                        <a:effectLst/>
                      </a:endParaRPr>
                    </a:p>
                    <a:p>
                      <a:pPr algn="ctr">
                        <a:lnSpc>
                          <a:spcPct val="107000"/>
                        </a:lnSpc>
                        <a:spcAft>
                          <a:spcPts val="0"/>
                        </a:spcAft>
                      </a:pPr>
                      <a:r>
                        <a:rPr lang="en-GB" sz="1100" dirty="0">
                          <a:effectLst/>
                        </a:rPr>
                        <a:t>(0.542)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11.558***</a:t>
                      </a:r>
                      <a:endParaRPr lang="en-GB" sz="1000">
                        <a:effectLst/>
                      </a:endParaRPr>
                    </a:p>
                    <a:p>
                      <a:pPr algn="ctr">
                        <a:lnSpc>
                          <a:spcPct val="107000"/>
                        </a:lnSpc>
                        <a:spcAft>
                          <a:spcPts val="0"/>
                        </a:spcAft>
                      </a:pPr>
                      <a:r>
                        <a:rPr lang="en-GB" sz="1100">
                          <a:effectLst/>
                        </a:rPr>
                        <a:t>(0.479)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4.751***</a:t>
                      </a:r>
                      <a:endParaRPr lang="en-GB" sz="1000">
                        <a:effectLst/>
                      </a:endParaRPr>
                    </a:p>
                    <a:p>
                      <a:pPr algn="ctr">
                        <a:lnSpc>
                          <a:spcPct val="107000"/>
                        </a:lnSpc>
                        <a:spcAft>
                          <a:spcPts val="0"/>
                        </a:spcAft>
                      </a:pPr>
                      <a:r>
                        <a:rPr lang="en-GB" sz="1100">
                          <a:effectLst/>
                        </a:rPr>
                        <a:t>(0.521)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9.790***</a:t>
                      </a:r>
                      <a:endParaRPr lang="en-GB" sz="1000">
                        <a:effectLst/>
                      </a:endParaRPr>
                    </a:p>
                    <a:p>
                      <a:pPr algn="ctr">
                        <a:lnSpc>
                          <a:spcPct val="107000"/>
                        </a:lnSpc>
                        <a:spcAft>
                          <a:spcPts val="0"/>
                        </a:spcAft>
                      </a:pPr>
                      <a:r>
                        <a:rPr lang="en-GB" sz="1100">
                          <a:effectLst/>
                        </a:rPr>
                        <a:t>(0.483)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10.920***</a:t>
                      </a:r>
                      <a:endParaRPr lang="en-GB" sz="1000">
                        <a:effectLst/>
                      </a:endParaRPr>
                    </a:p>
                    <a:p>
                      <a:pPr algn="ctr">
                        <a:lnSpc>
                          <a:spcPct val="107000"/>
                        </a:lnSpc>
                        <a:spcAft>
                          <a:spcPts val="0"/>
                        </a:spcAft>
                      </a:pPr>
                      <a:r>
                        <a:rPr lang="en-GB" sz="1100">
                          <a:effectLst/>
                        </a:rPr>
                        <a:t>(0.644)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21.125***</a:t>
                      </a:r>
                      <a:endParaRPr lang="en-GB" sz="1000">
                        <a:effectLst/>
                      </a:endParaRPr>
                    </a:p>
                    <a:p>
                      <a:pPr algn="ctr">
                        <a:lnSpc>
                          <a:spcPct val="107000"/>
                        </a:lnSpc>
                        <a:spcAft>
                          <a:spcPts val="0"/>
                        </a:spcAft>
                      </a:pPr>
                      <a:r>
                        <a:rPr lang="en-GB" sz="1100">
                          <a:effectLst/>
                        </a:rPr>
                        <a:t>(1.489)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11.786***</a:t>
                      </a:r>
                      <a:endParaRPr lang="en-GB" sz="1000">
                        <a:effectLst/>
                      </a:endParaRPr>
                    </a:p>
                    <a:p>
                      <a:pPr algn="ctr">
                        <a:lnSpc>
                          <a:spcPct val="107000"/>
                        </a:lnSpc>
                        <a:spcAft>
                          <a:spcPts val="0"/>
                        </a:spcAft>
                      </a:pPr>
                      <a:r>
                        <a:rPr lang="en-GB" sz="1100">
                          <a:effectLst/>
                        </a:rPr>
                        <a:t>(1.210)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9.081***</a:t>
                      </a:r>
                      <a:endParaRPr lang="en-GB" sz="1000">
                        <a:effectLst/>
                      </a:endParaRPr>
                    </a:p>
                    <a:p>
                      <a:pPr algn="ctr">
                        <a:lnSpc>
                          <a:spcPct val="107000"/>
                        </a:lnSpc>
                        <a:spcAft>
                          <a:spcPts val="0"/>
                        </a:spcAft>
                      </a:pPr>
                      <a:r>
                        <a:rPr lang="en-GB" sz="1100">
                          <a:effectLst/>
                        </a:rPr>
                        <a:t>(0.613)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r>
              <a:tr h="450943">
                <a:tc>
                  <a:txBody>
                    <a:bodyPr/>
                    <a:lstStyle/>
                    <a:p>
                      <a:pPr algn="just">
                        <a:lnSpc>
                          <a:spcPct val="107000"/>
                        </a:lnSpc>
                        <a:spcAft>
                          <a:spcPts val="0"/>
                        </a:spcAft>
                      </a:pPr>
                      <a:r>
                        <a:rPr lang="en-GB" sz="1100">
                          <a:effectLst/>
                        </a:rPr>
                        <a:t>Unrelated Variety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dirty="0">
                          <a:effectLst/>
                        </a:rPr>
                        <a:t>-1.281*</a:t>
                      </a:r>
                      <a:endParaRPr lang="en-GB" sz="1000" dirty="0">
                        <a:effectLst/>
                      </a:endParaRPr>
                    </a:p>
                    <a:p>
                      <a:pPr algn="ctr">
                        <a:lnSpc>
                          <a:spcPct val="107000"/>
                        </a:lnSpc>
                        <a:spcAft>
                          <a:spcPts val="0"/>
                        </a:spcAft>
                      </a:pPr>
                      <a:r>
                        <a:rPr lang="en-GB" sz="1100" dirty="0">
                          <a:effectLst/>
                        </a:rPr>
                        <a:t>(0.662)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a:effectLst/>
                        </a:rPr>
                        <a:t>-0.377</a:t>
                      </a:r>
                      <a:endParaRPr lang="en-GB" sz="1000">
                        <a:effectLst/>
                      </a:endParaRPr>
                    </a:p>
                    <a:p>
                      <a:pPr algn="ctr">
                        <a:lnSpc>
                          <a:spcPct val="107000"/>
                        </a:lnSpc>
                        <a:spcAft>
                          <a:spcPts val="0"/>
                        </a:spcAft>
                      </a:pPr>
                      <a:r>
                        <a:rPr lang="en-GB" sz="1100">
                          <a:effectLst/>
                        </a:rPr>
                        <a:t>(0.540)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dirty="0">
                          <a:effectLst/>
                        </a:rPr>
                        <a:t>1.081**</a:t>
                      </a:r>
                      <a:endParaRPr lang="en-GB" sz="1000" dirty="0">
                        <a:effectLst/>
                      </a:endParaRPr>
                    </a:p>
                    <a:p>
                      <a:pPr algn="ctr">
                        <a:lnSpc>
                          <a:spcPct val="107000"/>
                        </a:lnSpc>
                        <a:spcAft>
                          <a:spcPts val="0"/>
                        </a:spcAft>
                      </a:pPr>
                      <a:r>
                        <a:rPr lang="en-GB" sz="1100" dirty="0">
                          <a:effectLst/>
                        </a:rPr>
                        <a:t>(0.475)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a:effectLst/>
                        </a:rPr>
                        <a:t>0.213</a:t>
                      </a:r>
                      <a:endParaRPr lang="en-GB" sz="1000">
                        <a:effectLst/>
                      </a:endParaRPr>
                    </a:p>
                    <a:p>
                      <a:pPr algn="ctr">
                        <a:lnSpc>
                          <a:spcPct val="107000"/>
                        </a:lnSpc>
                        <a:spcAft>
                          <a:spcPts val="0"/>
                        </a:spcAft>
                      </a:pPr>
                      <a:r>
                        <a:rPr lang="en-GB" sz="1100">
                          <a:effectLst/>
                        </a:rPr>
                        <a:t>(0.606)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0.578</a:t>
                      </a:r>
                      <a:endParaRPr lang="en-GB" sz="1000">
                        <a:effectLst/>
                      </a:endParaRPr>
                    </a:p>
                    <a:p>
                      <a:pPr algn="ctr">
                        <a:lnSpc>
                          <a:spcPct val="107000"/>
                        </a:lnSpc>
                        <a:spcAft>
                          <a:spcPts val="0"/>
                        </a:spcAft>
                      </a:pPr>
                      <a:r>
                        <a:rPr lang="en-GB" sz="1100">
                          <a:effectLst/>
                        </a:rPr>
                        <a:t>(0.665)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dirty="0">
                          <a:effectLst/>
                        </a:rPr>
                        <a:t>4.136***</a:t>
                      </a:r>
                      <a:endParaRPr lang="en-GB" sz="1000" dirty="0">
                        <a:effectLst/>
                      </a:endParaRPr>
                    </a:p>
                    <a:p>
                      <a:pPr algn="ctr">
                        <a:lnSpc>
                          <a:spcPct val="107000"/>
                        </a:lnSpc>
                        <a:spcAft>
                          <a:spcPts val="0"/>
                        </a:spcAft>
                      </a:pPr>
                      <a:r>
                        <a:rPr lang="en-GB" sz="1100" dirty="0">
                          <a:effectLst/>
                        </a:rPr>
                        <a:t>(1.380)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dirty="0">
                          <a:effectLst/>
                        </a:rPr>
                        <a:t>3.230**</a:t>
                      </a:r>
                      <a:endParaRPr lang="en-GB" sz="1000" dirty="0">
                        <a:effectLst/>
                      </a:endParaRPr>
                    </a:p>
                    <a:p>
                      <a:pPr algn="ctr">
                        <a:lnSpc>
                          <a:spcPct val="107000"/>
                        </a:lnSpc>
                        <a:spcAft>
                          <a:spcPts val="0"/>
                        </a:spcAft>
                      </a:pPr>
                      <a:r>
                        <a:rPr lang="en-GB" sz="1100" dirty="0">
                          <a:effectLst/>
                        </a:rPr>
                        <a:t>(1.270)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a:effectLst/>
                        </a:rPr>
                        <a:t>1.661</a:t>
                      </a:r>
                      <a:endParaRPr lang="en-GB" sz="1000">
                        <a:effectLst/>
                      </a:endParaRPr>
                    </a:p>
                    <a:p>
                      <a:pPr algn="ctr">
                        <a:lnSpc>
                          <a:spcPct val="107000"/>
                        </a:lnSpc>
                        <a:spcAft>
                          <a:spcPts val="0"/>
                        </a:spcAft>
                      </a:pPr>
                      <a:r>
                        <a:rPr lang="en-GB" sz="1100">
                          <a:effectLst/>
                        </a:rPr>
                        <a:t>(1.309)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r>
              <a:tr h="450943">
                <a:tc>
                  <a:txBody>
                    <a:bodyPr/>
                    <a:lstStyle/>
                    <a:p>
                      <a:pPr algn="just">
                        <a:lnSpc>
                          <a:spcPct val="107000"/>
                        </a:lnSpc>
                        <a:spcAft>
                          <a:spcPts val="0"/>
                        </a:spcAft>
                      </a:pPr>
                      <a:r>
                        <a:rPr lang="en-GB" sz="1100">
                          <a:effectLst/>
                        </a:rPr>
                        <a:t>Density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0.835***</a:t>
                      </a:r>
                      <a:endParaRPr lang="en-GB" sz="1000">
                        <a:effectLst/>
                      </a:endParaRPr>
                    </a:p>
                    <a:p>
                      <a:pPr algn="ctr">
                        <a:lnSpc>
                          <a:spcPct val="107000"/>
                        </a:lnSpc>
                        <a:spcAft>
                          <a:spcPts val="0"/>
                        </a:spcAft>
                      </a:pPr>
                      <a:r>
                        <a:rPr lang="en-GB" sz="1100">
                          <a:effectLst/>
                        </a:rPr>
                        <a:t>(0.145)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tabLst>
                          <a:tab pos="733425" algn="l"/>
                        </a:tabLst>
                      </a:pPr>
                      <a:r>
                        <a:rPr lang="en-GB" sz="1100" dirty="0">
                          <a:effectLst/>
                        </a:rPr>
                        <a:t>-1.170***</a:t>
                      </a:r>
                      <a:endParaRPr lang="en-GB" sz="1000" dirty="0">
                        <a:effectLst/>
                      </a:endParaRPr>
                    </a:p>
                    <a:p>
                      <a:pPr algn="ctr">
                        <a:lnSpc>
                          <a:spcPct val="107000"/>
                        </a:lnSpc>
                        <a:spcAft>
                          <a:spcPts val="0"/>
                        </a:spcAft>
                        <a:tabLst>
                          <a:tab pos="733425" algn="l"/>
                        </a:tabLst>
                      </a:pPr>
                      <a:r>
                        <a:rPr lang="en-GB" sz="1100" dirty="0">
                          <a:effectLst/>
                        </a:rPr>
                        <a:t>(0.115)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a:effectLst/>
                        </a:rPr>
                        <a:t>0.422</a:t>
                      </a:r>
                      <a:endParaRPr lang="en-GB" sz="1000">
                        <a:effectLst/>
                      </a:endParaRPr>
                    </a:p>
                    <a:p>
                      <a:pPr algn="ctr">
                        <a:lnSpc>
                          <a:spcPct val="107000"/>
                        </a:lnSpc>
                        <a:spcAft>
                          <a:spcPts val="0"/>
                        </a:spcAft>
                      </a:pPr>
                      <a:r>
                        <a:rPr lang="en-GB" sz="1100">
                          <a:effectLst/>
                        </a:rPr>
                        <a:t>(0.126)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-0.917***</a:t>
                      </a:r>
                      <a:endParaRPr lang="en-GB" sz="1000">
                        <a:effectLst/>
                      </a:endParaRPr>
                    </a:p>
                    <a:p>
                      <a:pPr algn="ctr">
                        <a:lnSpc>
                          <a:spcPct val="107000"/>
                        </a:lnSpc>
                        <a:spcAft>
                          <a:spcPts val="0"/>
                        </a:spcAft>
                      </a:pPr>
                      <a:r>
                        <a:rPr lang="en-GB" sz="1100">
                          <a:effectLst/>
                        </a:rPr>
                        <a:t>(0.117)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dirty="0">
                          <a:effectLst/>
                        </a:rPr>
                        <a:t>-1.037***</a:t>
                      </a:r>
                      <a:endParaRPr lang="en-GB" sz="1000" dirty="0">
                        <a:effectLst/>
                      </a:endParaRPr>
                    </a:p>
                    <a:p>
                      <a:pPr algn="ctr">
                        <a:lnSpc>
                          <a:spcPct val="107000"/>
                        </a:lnSpc>
                        <a:spcAft>
                          <a:spcPts val="0"/>
                        </a:spcAft>
                      </a:pPr>
                      <a:r>
                        <a:rPr lang="en-GB" sz="1100" dirty="0">
                          <a:effectLst/>
                        </a:rPr>
                        <a:t>(0.157)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dirty="0">
                          <a:effectLst/>
                        </a:rPr>
                        <a:t>-3.539***</a:t>
                      </a:r>
                      <a:endParaRPr lang="en-GB" sz="1000" dirty="0">
                        <a:effectLst/>
                      </a:endParaRPr>
                    </a:p>
                    <a:p>
                      <a:pPr algn="ctr">
                        <a:lnSpc>
                          <a:spcPct val="107000"/>
                        </a:lnSpc>
                        <a:spcAft>
                          <a:spcPts val="0"/>
                        </a:spcAft>
                      </a:pPr>
                      <a:r>
                        <a:rPr lang="en-GB" sz="1100" dirty="0">
                          <a:effectLst/>
                        </a:rPr>
                        <a:t>(0.384)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dirty="0">
                          <a:effectLst/>
                        </a:rPr>
                        <a:t>-1.200***</a:t>
                      </a:r>
                      <a:endParaRPr lang="en-GB" sz="1000" dirty="0">
                        <a:effectLst/>
                      </a:endParaRPr>
                    </a:p>
                    <a:p>
                      <a:pPr algn="ctr">
                        <a:lnSpc>
                          <a:spcPct val="107000"/>
                        </a:lnSpc>
                        <a:spcAft>
                          <a:spcPts val="0"/>
                        </a:spcAft>
                      </a:pPr>
                      <a:r>
                        <a:rPr lang="en-GB" sz="1100" dirty="0">
                          <a:effectLst/>
                        </a:rPr>
                        <a:t>(0.301)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a:effectLst/>
                        </a:rPr>
                        <a:t>-0.580***</a:t>
                      </a:r>
                      <a:endParaRPr lang="en-GB" sz="1000">
                        <a:effectLst/>
                      </a:endParaRPr>
                    </a:p>
                    <a:p>
                      <a:pPr algn="ctr">
                        <a:lnSpc>
                          <a:spcPct val="107000"/>
                        </a:lnSpc>
                        <a:spcAft>
                          <a:spcPts val="0"/>
                        </a:spcAft>
                      </a:pPr>
                      <a:r>
                        <a:rPr lang="en-GB" sz="1100">
                          <a:effectLst/>
                        </a:rPr>
                        <a:t>(0.142)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r>
              <a:tr h="450943">
                <a:tc>
                  <a:txBody>
                    <a:bodyPr/>
                    <a:lstStyle/>
                    <a:p>
                      <a:pPr algn="just">
                        <a:lnSpc>
                          <a:spcPct val="107000"/>
                        </a:lnSpc>
                        <a:spcAft>
                          <a:spcPts val="0"/>
                        </a:spcAft>
                      </a:pPr>
                      <a:r>
                        <a:rPr lang="en-GB" sz="1100">
                          <a:effectLst/>
                        </a:rPr>
                        <a:t>Location quotient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dirty="0">
                          <a:effectLst/>
                        </a:rPr>
                        <a:t>1.029***</a:t>
                      </a:r>
                      <a:endParaRPr lang="en-GB" sz="1000" dirty="0">
                        <a:effectLst/>
                      </a:endParaRPr>
                    </a:p>
                    <a:p>
                      <a:pPr algn="ctr">
                        <a:lnSpc>
                          <a:spcPct val="107000"/>
                        </a:lnSpc>
                        <a:spcAft>
                          <a:spcPts val="0"/>
                        </a:spcAft>
                      </a:pPr>
                      <a:r>
                        <a:rPr lang="en-GB" sz="1100" dirty="0">
                          <a:effectLst/>
                        </a:rPr>
                        <a:t>(0.059)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solidFill>
                      <a:srgbClr val="00B050"/>
                    </a:solidFill>
                  </a:tcPr>
                </a:tc>
                <a:tc>
                  <a:txBody>
                    <a:bodyPr/>
                    <a:lstStyle/>
                    <a:p>
                      <a:pPr algn="ctr">
                        <a:lnSpc>
                          <a:spcPct val="107000"/>
                        </a:lnSpc>
                        <a:spcAft>
                          <a:spcPts val="0"/>
                        </a:spcAft>
                      </a:pPr>
                      <a:r>
                        <a:rPr lang="en-GB" sz="1100">
                          <a:effectLst/>
                        </a:rPr>
                        <a:t>0.998***</a:t>
                      </a:r>
                      <a:endParaRPr lang="en-GB" sz="1000">
                        <a:effectLst/>
                      </a:endParaRPr>
                    </a:p>
                    <a:p>
                      <a:pPr algn="ctr">
                        <a:lnSpc>
                          <a:spcPct val="107000"/>
                        </a:lnSpc>
                        <a:spcAft>
                          <a:spcPts val="0"/>
                        </a:spcAft>
                      </a:pPr>
                      <a:r>
                        <a:rPr lang="en-GB" sz="1100">
                          <a:effectLst/>
                        </a:rPr>
                        <a:t>(0.018)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0.904***</a:t>
                      </a:r>
                      <a:endParaRPr lang="en-GB" sz="1000">
                        <a:effectLst/>
                      </a:endParaRPr>
                    </a:p>
                    <a:p>
                      <a:pPr algn="ctr">
                        <a:lnSpc>
                          <a:spcPct val="107000"/>
                        </a:lnSpc>
                        <a:spcAft>
                          <a:spcPts val="0"/>
                        </a:spcAft>
                      </a:pPr>
                      <a:r>
                        <a:rPr lang="en-GB" sz="1100">
                          <a:effectLst/>
                        </a:rPr>
                        <a:t>(0.037)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0.958***</a:t>
                      </a:r>
                      <a:endParaRPr lang="en-GB" sz="1000">
                        <a:effectLst/>
                      </a:endParaRPr>
                    </a:p>
                    <a:p>
                      <a:pPr algn="ctr">
                        <a:lnSpc>
                          <a:spcPct val="107000"/>
                        </a:lnSpc>
                        <a:spcAft>
                          <a:spcPts val="0"/>
                        </a:spcAft>
                      </a:pPr>
                      <a:r>
                        <a:rPr lang="en-GB" sz="1100">
                          <a:effectLst/>
                        </a:rPr>
                        <a:t>(0.074)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0.794***</a:t>
                      </a:r>
                      <a:endParaRPr lang="en-GB" sz="1000">
                        <a:effectLst/>
                      </a:endParaRPr>
                    </a:p>
                    <a:p>
                      <a:pPr algn="ctr">
                        <a:lnSpc>
                          <a:spcPct val="107000"/>
                        </a:lnSpc>
                        <a:spcAft>
                          <a:spcPts val="0"/>
                        </a:spcAft>
                      </a:pPr>
                      <a:r>
                        <a:rPr lang="en-GB" sz="1100">
                          <a:effectLst/>
                        </a:rPr>
                        <a:t>(0.183)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0.843***</a:t>
                      </a:r>
                      <a:endParaRPr lang="en-GB" sz="1000">
                        <a:effectLst/>
                      </a:endParaRPr>
                    </a:p>
                    <a:p>
                      <a:pPr algn="ctr">
                        <a:lnSpc>
                          <a:spcPct val="107000"/>
                        </a:lnSpc>
                        <a:spcAft>
                          <a:spcPts val="0"/>
                        </a:spcAft>
                      </a:pPr>
                      <a:r>
                        <a:rPr lang="en-GB" sz="1100">
                          <a:effectLst/>
                        </a:rPr>
                        <a:t>(0.230)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0.945***</a:t>
                      </a:r>
                      <a:endParaRPr lang="en-GB" sz="1000">
                        <a:effectLst/>
                      </a:endParaRPr>
                    </a:p>
                    <a:p>
                      <a:pPr algn="ctr">
                        <a:lnSpc>
                          <a:spcPct val="107000"/>
                        </a:lnSpc>
                        <a:spcAft>
                          <a:spcPts val="0"/>
                        </a:spcAft>
                      </a:pPr>
                      <a:r>
                        <a:rPr lang="en-GB" sz="1100">
                          <a:effectLst/>
                        </a:rPr>
                        <a:t>(0.026)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0.939***</a:t>
                      </a:r>
                      <a:endParaRPr lang="en-GB" sz="1000">
                        <a:effectLst/>
                      </a:endParaRPr>
                    </a:p>
                    <a:p>
                      <a:pPr algn="ctr">
                        <a:lnSpc>
                          <a:spcPct val="107000"/>
                        </a:lnSpc>
                        <a:spcAft>
                          <a:spcPts val="0"/>
                        </a:spcAft>
                      </a:pPr>
                      <a:r>
                        <a:rPr lang="en-GB" sz="1100">
                          <a:effectLst/>
                        </a:rPr>
                        <a:t>(0.068)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r>
              <a:tr h="450943">
                <a:tc>
                  <a:txBody>
                    <a:bodyPr/>
                    <a:lstStyle/>
                    <a:p>
                      <a:pPr algn="just">
                        <a:lnSpc>
                          <a:spcPct val="107000"/>
                        </a:lnSpc>
                        <a:spcAft>
                          <a:spcPts val="0"/>
                        </a:spcAft>
                      </a:pPr>
                      <a:r>
                        <a:rPr lang="en-GB" sz="1100">
                          <a:effectLst/>
                        </a:rPr>
                        <a:t>Competition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0.538</a:t>
                      </a:r>
                      <a:endParaRPr lang="en-GB" sz="1000">
                        <a:effectLst/>
                      </a:endParaRPr>
                    </a:p>
                    <a:p>
                      <a:pPr algn="ctr">
                        <a:lnSpc>
                          <a:spcPct val="107000"/>
                        </a:lnSpc>
                        <a:spcAft>
                          <a:spcPts val="0"/>
                        </a:spcAft>
                      </a:pPr>
                      <a:r>
                        <a:rPr lang="en-GB" sz="1100">
                          <a:effectLst/>
                        </a:rPr>
                        <a:t>(0.358)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0.057</a:t>
                      </a:r>
                      <a:endParaRPr lang="en-GB" sz="1000">
                        <a:effectLst/>
                      </a:endParaRPr>
                    </a:p>
                    <a:p>
                      <a:pPr algn="ctr">
                        <a:lnSpc>
                          <a:spcPct val="107000"/>
                        </a:lnSpc>
                        <a:spcAft>
                          <a:spcPts val="0"/>
                        </a:spcAft>
                      </a:pPr>
                      <a:r>
                        <a:rPr lang="en-GB" sz="1100">
                          <a:effectLst/>
                        </a:rPr>
                        <a:t>(0.058)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0.116</a:t>
                      </a:r>
                      <a:endParaRPr lang="en-GB" sz="1000">
                        <a:effectLst/>
                      </a:endParaRPr>
                    </a:p>
                    <a:p>
                      <a:pPr algn="ctr">
                        <a:lnSpc>
                          <a:spcPct val="107000"/>
                        </a:lnSpc>
                        <a:spcAft>
                          <a:spcPts val="0"/>
                        </a:spcAft>
                      </a:pPr>
                      <a:r>
                        <a:rPr lang="en-GB" sz="1100">
                          <a:effectLst/>
                        </a:rPr>
                        <a:t>(0.083)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-0.230</a:t>
                      </a:r>
                      <a:endParaRPr lang="en-GB" sz="1000">
                        <a:effectLst/>
                      </a:endParaRPr>
                    </a:p>
                    <a:p>
                      <a:pPr algn="ctr">
                        <a:lnSpc>
                          <a:spcPct val="107000"/>
                        </a:lnSpc>
                        <a:spcAft>
                          <a:spcPts val="0"/>
                        </a:spcAft>
                      </a:pPr>
                      <a:r>
                        <a:rPr lang="en-GB" sz="1100">
                          <a:effectLst/>
                        </a:rPr>
                        <a:t>(0.509)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-0.537</a:t>
                      </a:r>
                      <a:endParaRPr lang="en-GB" sz="1000">
                        <a:effectLst/>
                      </a:endParaRPr>
                    </a:p>
                    <a:p>
                      <a:pPr algn="ctr">
                        <a:lnSpc>
                          <a:spcPct val="107000"/>
                        </a:lnSpc>
                        <a:spcAft>
                          <a:spcPts val="0"/>
                        </a:spcAft>
                      </a:pPr>
                      <a:r>
                        <a:rPr lang="en-GB" sz="1100">
                          <a:effectLst/>
                        </a:rPr>
                        <a:t>(0.362)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1.476</a:t>
                      </a:r>
                      <a:endParaRPr lang="en-GB" sz="1000">
                        <a:effectLst/>
                      </a:endParaRPr>
                    </a:p>
                    <a:p>
                      <a:pPr algn="ctr">
                        <a:lnSpc>
                          <a:spcPct val="107000"/>
                        </a:lnSpc>
                        <a:spcAft>
                          <a:spcPts val="0"/>
                        </a:spcAft>
                      </a:pPr>
                      <a:r>
                        <a:rPr lang="en-GB" sz="1100">
                          <a:effectLst/>
                        </a:rPr>
                        <a:t>(1.517)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-0.073</a:t>
                      </a:r>
                      <a:endParaRPr lang="en-GB" sz="1000">
                        <a:effectLst/>
                      </a:endParaRPr>
                    </a:p>
                    <a:p>
                      <a:pPr algn="ctr">
                        <a:lnSpc>
                          <a:spcPct val="107000"/>
                        </a:lnSpc>
                        <a:spcAft>
                          <a:spcPts val="0"/>
                        </a:spcAft>
                      </a:pPr>
                      <a:r>
                        <a:rPr lang="en-GB" sz="1100">
                          <a:effectLst/>
                        </a:rPr>
                        <a:t>(0.057)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-0.497</a:t>
                      </a:r>
                      <a:endParaRPr lang="en-GB" sz="1000">
                        <a:effectLst/>
                      </a:endParaRPr>
                    </a:p>
                    <a:p>
                      <a:pPr algn="ctr">
                        <a:lnSpc>
                          <a:spcPct val="107000"/>
                        </a:lnSpc>
                        <a:spcAft>
                          <a:spcPts val="0"/>
                        </a:spcAft>
                      </a:pPr>
                      <a:r>
                        <a:rPr lang="en-GB" sz="1100">
                          <a:effectLst/>
                        </a:rPr>
                        <a:t>(0.668)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r>
              <a:tr h="450943">
                <a:tc>
                  <a:txBody>
                    <a:bodyPr/>
                    <a:lstStyle/>
                    <a:p>
                      <a:pPr algn="just">
                        <a:lnSpc>
                          <a:spcPct val="107000"/>
                        </a:lnSpc>
                        <a:spcAft>
                          <a:spcPts val="0"/>
                        </a:spcAft>
                      </a:pPr>
                      <a:r>
                        <a:rPr lang="en-GB" sz="1100" dirty="0">
                          <a:effectLst/>
                        </a:rPr>
                        <a:t>Related variety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0.221***</a:t>
                      </a:r>
                      <a:endParaRPr lang="en-GB" sz="1000">
                        <a:effectLst/>
                      </a:endParaRPr>
                    </a:p>
                    <a:p>
                      <a:pPr algn="ctr">
                        <a:lnSpc>
                          <a:spcPct val="107000"/>
                        </a:lnSpc>
                        <a:spcAft>
                          <a:spcPts val="0"/>
                        </a:spcAft>
                      </a:pPr>
                      <a:r>
                        <a:rPr lang="en-GB" sz="1100">
                          <a:effectLst/>
                        </a:rPr>
                        <a:t>(0.072)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-0.002</a:t>
                      </a:r>
                      <a:endParaRPr lang="en-GB" sz="1000">
                        <a:effectLst/>
                      </a:endParaRPr>
                    </a:p>
                    <a:p>
                      <a:pPr algn="ctr">
                        <a:lnSpc>
                          <a:spcPct val="107000"/>
                        </a:lnSpc>
                        <a:spcAft>
                          <a:spcPts val="0"/>
                        </a:spcAft>
                      </a:pPr>
                      <a:r>
                        <a:rPr lang="en-GB" sz="1100">
                          <a:effectLst/>
                        </a:rPr>
                        <a:t>(0.012)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0.067</a:t>
                      </a:r>
                      <a:endParaRPr lang="en-GB" sz="1000">
                        <a:effectLst/>
                      </a:endParaRPr>
                    </a:p>
                    <a:p>
                      <a:pPr algn="ctr">
                        <a:lnSpc>
                          <a:spcPct val="107000"/>
                        </a:lnSpc>
                        <a:spcAft>
                          <a:spcPts val="0"/>
                        </a:spcAft>
                      </a:pPr>
                      <a:r>
                        <a:rPr lang="en-GB" sz="1100">
                          <a:effectLst/>
                        </a:rPr>
                        <a:t>(0.040)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0.097*</a:t>
                      </a:r>
                      <a:endParaRPr lang="en-GB" sz="1000">
                        <a:effectLst/>
                      </a:endParaRPr>
                    </a:p>
                    <a:p>
                      <a:pPr algn="ctr">
                        <a:lnSpc>
                          <a:spcPct val="107000"/>
                        </a:lnSpc>
                        <a:spcAft>
                          <a:spcPts val="0"/>
                        </a:spcAft>
                      </a:pPr>
                      <a:r>
                        <a:rPr lang="en-GB" sz="1100">
                          <a:effectLst/>
                        </a:rPr>
                        <a:t>(0.055)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-0.247</a:t>
                      </a:r>
                      <a:endParaRPr lang="en-GB" sz="1000">
                        <a:effectLst/>
                      </a:endParaRPr>
                    </a:p>
                    <a:p>
                      <a:pPr algn="ctr">
                        <a:lnSpc>
                          <a:spcPct val="107000"/>
                        </a:lnSpc>
                        <a:spcAft>
                          <a:spcPts val="0"/>
                        </a:spcAft>
                      </a:pPr>
                      <a:r>
                        <a:rPr lang="en-GB" sz="1100">
                          <a:effectLst/>
                        </a:rPr>
                        <a:t>(0.665)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0.238</a:t>
                      </a:r>
                      <a:endParaRPr lang="en-GB" sz="1000">
                        <a:effectLst/>
                      </a:endParaRPr>
                    </a:p>
                    <a:p>
                      <a:pPr algn="ctr">
                        <a:lnSpc>
                          <a:spcPct val="107000"/>
                        </a:lnSpc>
                        <a:spcAft>
                          <a:spcPts val="0"/>
                        </a:spcAft>
                      </a:pPr>
                      <a:r>
                        <a:rPr lang="en-GB" sz="1100">
                          <a:effectLst/>
                        </a:rPr>
                        <a:t>(0.286)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-0.025</a:t>
                      </a:r>
                      <a:endParaRPr lang="en-GB" sz="1000">
                        <a:effectLst/>
                      </a:endParaRPr>
                    </a:p>
                    <a:p>
                      <a:pPr algn="ctr">
                        <a:lnSpc>
                          <a:spcPct val="107000"/>
                        </a:lnSpc>
                        <a:spcAft>
                          <a:spcPts val="0"/>
                        </a:spcAft>
                      </a:pPr>
                      <a:r>
                        <a:rPr lang="en-GB" sz="1100">
                          <a:effectLst/>
                        </a:rPr>
                        <a:t>(0.023)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0.048</a:t>
                      </a:r>
                      <a:endParaRPr lang="en-GB" sz="1000">
                        <a:effectLst/>
                      </a:endParaRPr>
                    </a:p>
                    <a:p>
                      <a:pPr algn="ctr">
                        <a:lnSpc>
                          <a:spcPct val="107000"/>
                        </a:lnSpc>
                        <a:spcAft>
                          <a:spcPts val="0"/>
                        </a:spcAft>
                      </a:pPr>
                      <a:r>
                        <a:rPr lang="en-GB" sz="1100">
                          <a:effectLst/>
                        </a:rPr>
                        <a:t>(0.068)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r>
              <a:tr h="225471">
                <a:tc>
                  <a:txBody>
                    <a:bodyPr/>
                    <a:lstStyle/>
                    <a:p>
                      <a:pPr algn="just">
                        <a:lnSpc>
                          <a:spcPct val="107000"/>
                        </a:lnSpc>
                        <a:spcAft>
                          <a:spcPts val="0"/>
                        </a:spcAft>
                      </a:pPr>
                      <a:r>
                        <a:rPr lang="en-GB" sz="1100">
                          <a:effectLst/>
                        </a:rPr>
                        <a:t>R</a:t>
                      </a:r>
                      <a:r>
                        <a:rPr lang="en-GB" sz="1100" baseline="30000">
                          <a:effectLst/>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0.795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0.008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0.820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0.204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0.327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0.267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0.238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0.131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r>
              <a:tr h="225471">
                <a:tc>
                  <a:txBody>
                    <a:bodyPr/>
                    <a:lstStyle/>
                    <a:p>
                      <a:pPr algn="just">
                        <a:lnSpc>
                          <a:spcPct val="107000"/>
                        </a:lnSpc>
                        <a:spcAft>
                          <a:spcPts val="0"/>
                        </a:spcAft>
                      </a:pPr>
                      <a:r>
                        <a:rPr lang="en-GB" sz="1100">
                          <a:effectLst/>
                        </a:rPr>
                        <a:t>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132.88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762.80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223.52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118.27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25.83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25.68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924.47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62.94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r>
              <a:tr h="225471">
                <a:tc>
                  <a:txBody>
                    <a:bodyPr/>
                    <a:lstStyle/>
                    <a:p>
                      <a:pPr algn="just">
                        <a:lnSpc>
                          <a:spcPct val="107000"/>
                        </a:lnSpc>
                        <a:spcAft>
                          <a:spcPts val="0"/>
                        </a:spcAft>
                      </a:pPr>
                      <a:r>
                        <a:rPr lang="en-GB" sz="1100">
                          <a:effectLst/>
                        </a:rPr>
                        <a:t>P&gt;F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tc>
              </a:tr>
              <a:tr h="225471">
                <a:tc>
                  <a:txBody>
                    <a:bodyPr/>
                    <a:lstStyle/>
                    <a:p>
                      <a:pPr algn="just">
                        <a:lnSpc>
                          <a:spcPct val="107000"/>
                        </a:lnSpc>
                        <a:spcAft>
                          <a:spcPts val="0"/>
                        </a:spcAft>
                      </a:pPr>
                      <a:r>
                        <a:rPr lang="en-GB" sz="1100" dirty="0">
                          <a:effectLst/>
                        </a:rPr>
                        <a:t>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189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166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B w="12700" cap="flat" cmpd="sng" algn="ctr">
                      <a:solidFill>
                        <a:schemeClr val="tx1"/>
                      </a:solidFill>
                      <a:prstDash val="solid"/>
                      <a:round/>
                      <a:headEnd type="none" w="med" len="med"/>
                      <a:tailEnd type="none" w="med" len="med"/>
                    </a:lnB>
                  </a:tcPr>
                </a:tc>
              </a:tr>
              <a:tr h="450943">
                <a:tc gridSpan="9">
                  <a:txBody>
                    <a:bodyPr/>
                    <a:lstStyle/>
                    <a:p>
                      <a:pPr algn="just">
                        <a:lnSpc>
                          <a:spcPct val="107000"/>
                        </a:lnSpc>
                        <a:spcAft>
                          <a:spcPts val="0"/>
                        </a:spcAft>
                      </a:pPr>
                      <a:r>
                        <a:rPr lang="en-GB" sz="1100" dirty="0">
                          <a:effectLst/>
                        </a:rPr>
                        <a:t>Notes: ***, **, *, Indicates significance at the 1%, 5% and 10% level; figures in brackets are Robust SEs, R</a:t>
                      </a:r>
                      <a:r>
                        <a:rPr lang="en-GB" sz="1100" baseline="30000" dirty="0">
                          <a:effectLst/>
                        </a:rPr>
                        <a:t>2 </a:t>
                      </a:r>
                      <a:r>
                        <a:rPr lang="en-GB" sz="1100" dirty="0">
                          <a:effectLst/>
                        </a:rPr>
                        <a:t>is overall R</a:t>
                      </a:r>
                      <a:r>
                        <a:rPr lang="en-GB" sz="1100" baseline="30000" dirty="0">
                          <a:effectLst/>
                        </a:rPr>
                        <a:t>2</a:t>
                      </a:r>
                      <a:r>
                        <a:rPr lang="en-GB" sz="1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2" marR="65182" marT="0" marB="0">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78827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39" y="113872"/>
            <a:ext cx="6822017" cy="462777"/>
          </a:xfrm>
        </p:spPr>
        <p:txBody>
          <a:bodyPr>
            <a:normAutofit fontScale="90000"/>
          </a:bodyPr>
          <a:lstStyle/>
          <a:p>
            <a:r>
              <a:rPr lang="en-GB" dirty="0" smtClean="0"/>
              <a:t>Personal </a:t>
            </a:r>
            <a:r>
              <a:rPr lang="en-GB" dirty="0"/>
              <a:t>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311231"/>
              </p:ext>
            </p:extLst>
          </p:nvPr>
        </p:nvGraphicFramePr>
        <p:xfrm>
          <a:off x="23711" y="741405"/>
          <a:ext cx="8345928" cy="5844027"/>
        </p:xfrm>
        <a:graphic>
          <a:graphicData uri="http://schemas.openxmlformats.org/drawingml/2006/table">
            <a:tbl>
              <a:tblPr firstRow="1" firstCol="1" bandRow="1">
                <a:tableStyleId>{2D5ABB26-0587-4C30-8999-92F81FD0307C}</a:tableStyleId>
              </a:tblPr>
              <a:tblGrid>
                <a:gridCol w="871790"/>
                <a:gridCol w="871790"/>
                <a:gridCol w="871790"/>
                <a:gridCol w="871790"/>
                <a:gridCol w="871790"/>
                <a:gridCol w="724798"/>
                <a:gridCol w="646810"/>
                <a:gridCol w="871790"/>
                <a:gridCol w="871790"/>
                <a:gridCol w="871790"/>
              </a:tblGrid>
              <a:tr h="173915">
                <a:tc gridSpan="10">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3915">
                <a:tc>
                  <a:txBody>
                    <a:bodyPr/>
                    <a:lstStyle/>
                    <a:p>
                      <a:pPr algn="ct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a:lnSpc>
                          <a:spcPct val="107000"/>
                        </a:lnSpc>
                        <a:spcAft>
                          <a:spcPts val="0"/>
                        </a:spcAft>
                      </a:pPr>
                      <a:r>
                        <a:rPr lang="en-GB" sz="1100">
                          <a:effectLst/>
                        </a:rPr>
                        <a:t>Sector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3915">
                <a:tc>
                  <a:txBody>
                    <a:bodyPr/>
                    <a:lstStyle/>
                    <a:p>
                      <a:pPr algn="just">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dirty="0">
                          <a:effectLst/>
                        </a:rPr>
                        <a:t>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86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r>
              <a:tr h="695659">
                <a:tc>
                  <a:txBody>
                    <a:bodyPr/>
                    <a:lstStyle/>
                    <a:p>
                      <a:pPr algn="just">
                        <a:lnSpc>
                          <a:spcPct val="107000"/>
                        </a:lnSpc>
                        <a:spcAft>
                          <a:spcPts val="0"/>
                        </a:spcAft>
                      </a:pPr>
                      <a:r>
                        <a:rPr lang="en-GB" sz="1100">
                          <a:effectLst/>
                        </a:rPr>
                        <a:t>Constant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11.616***</a:t>
                      </a:r>
                    </a:p>
                    <a:p>
                      <a:pPr algn="ctr">
                        <a:lnSpc>
                          <a:spcPct val="107000"/>
                        </a:lnSpc>
                        <a:spcAft>
                          <a:spcPts val="0"/>
                        </a:spcAft>
                      </a:pPr>
                      <a:r>
                        <a:rPr lang="en-GB" sz="1100" dirty="0">
                          <a:effectLst/>
                        </a:rPr>
                        <a:t>(0.428)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13.923***</a:t>
                      </a:r>
                    </a:p>
                    <a:p>
                      <a:pPr algn="ctr">
                        <a:lnSpc>
                          <a:spcPct val="107000"/>
                        </a:lnSpc>
                        <a:spcAft>
                          <a:spcPts val="0"/>
                        </a:spcAft>
                      </a:pPr>
                      <a:r>
                        <a:rPr lang="en-GB" sz="1100">
                          <a:effectLst/>
                        </a:rPr>
                        <a:t>(0.592)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10.925***</a:t>
                      </a:r>
                    </a:p>
                    <a:p>
                      <a:pPr algn="ctr">
                        <a:lnSpc>
                          <a:spcPct val="107000"/>
                        </a:lnSpc>
                        <a:spcAft>
                          <a:spcPts val="0"/>
                        </a:spcAft>
                      </a:pPr>
                      <a:r>
                        <a:rPr lang="en-GB" sz="1100" dirty="0">
                          <a:effectLst/>
                        </a:rPr>
                        <a:t>(0.512)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2.550***</a:t>
                      </a:r>
                    </a:p>
                    <a:p>
                      <a:pPr algn="ctr">
                        <a:lnSpc>
                          <a:spcPct val="107000"/>
                        </a:lnSpc>
                        <a:spcAft>
                          <a:spcPts val="0"/>
                        </a:spcAft>
                      </a:pPr>
                      <a:r>
                        <a:rPr lang="en-GB" sz="1100">
                          <a:effectLst/>
                        </a:rPr>
                        <a:t>(0.687)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5.916***</a:t>
                      </a:r>
                    </a:p>
                    <a:p>
                      <a:pPr algn="ctr">
                        <a:lnSpc>
                          <a:spcPct val="107000"/>
                        </a:lnSpc>
                        <a:spcAft>
                          <a:spcPts val="0"/>
                        </a:spcAft>
                      </a:pPr>
                      <a:r>
                        <a:rPr lang="en-GB" sz="1100">
                          <a:effectLst/>
                        </a:rPr>
                        <a:t>(0.672)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11.595***</a:t>
                      </a:r>
                    </a:p>
                    <a:p>
                      <a:pPr algn="ctr">
                        <a:lnSpc>
                          <a:spcPct val="107000"/>
                        </a:lnSpc>
                        <a:spcAft>
                          <a:spcPts val="0"/>
                        </a:spcAft>
                      </a:pPr>
                      <a:r>
                        <a:rPr lang="en-GB" sz="1100">
                          <a:effectLst/>
                        </a:rPr>
                        <a:t>(2.398)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-7.580***</a:t>
                      </a:r>
                    </a:p>
                    <a:p>
                      <a:pPr algn="ctr">
                        <a:lnSpc>
                          <a:spcPct val="107000"/>
                        </a:lnSpc>
                        <a:spcAft>
                          <a:spcPts val="0"/>
                        </a:spcAft>
                      </a:pPr>
                      <a:r>
                        <a:rPr lang="en-GB" sz="1100">
                          <a:effectLst/>
                        </a:rPr>
                        <a:t>(1.880)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-1.706</a:t>
                      </a:r>
                    </a:p>
                    <a:p>
                      <a:pPr algn="ctr">
                        <a:lnSpc>
                          <a:spcPct val="107000"/>
                        </a:lnSpc>
                        <a:spcAft>
                          <a:spcPts val="0"/>
                        </a:spcAft>
                      </a:pPr>
                      <a:r>
                        <a:rPr lang="en-GB" sz="1100">
                          <a:effectLst/>
                        </a:rPr>
                        <a:t>(1.365)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9.844***</a:t>
                      </a:r>
                    </a:p>
                    <a:p>
                      <a:pPr algn="ctr">
                        <a:lnSpc>
                          <a:spcPct val="107000"/>
                        </a:lnSpc>
                        <a:spcAft>
                          <a:spcPts val="0"/>
                        </a:spcAft>
                      </a:pPr>
                      <a:r>
                        <a:rPr lang="en-GB" sz="1100">
                          <a:effectLst/>
                        </a:rPr>
                        <a:t>(0.380)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r>
              <a:tr h="695659">
                <a:tc>
                  <a:txBody>
                    <a:bodyPr/>
                    <a:lstStyle/>
                    <a:p>
                      <a:pPr algn="just">
                        <a:lnSpc>
                          <a:spcPct val="107000"/>
                        </a:lnSpc>
                        <a:spcAft>
                          <a:spcPts val="0"/>
                        </a:spcAft>
                      </a:pPr>
                      <a:r>
                        <a:rPr lang="en-GB" sz="1100">
                          <a:effectLst/>
                        </a:rPr>
                        <a:t>Unrelated Variety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0.554</a:t>
                      </a:r>
                    </a:p>
                    <a:p>
                      <a:pPr algn="ctr">
                        <a:lnSpc>
                          <a:spcPct val="107000"/>
                        </a:lnSpc>
                        <a:spcAft>
                          <a:spcPts val="0"/>
                        </a:spcAft>
                      </a:pPr>
                      <a:r>
                        <a:rPr lang="en-GB" sz="1100">
                          <a:effectLst/>
                        </a:rPr>
                        <a:t>(0.618)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0.002</a:t>
                      </a:r>
                    </a:p>
                    <a:p>
                      <a:pPr algn="ctr">
                        <a:lnSpc>
                          <a:spcPct val="107000"/>
                        </a:lnSpc>
                        <a:spcAft>
                          <a:spcPts val="0"/>
                        </a:spcAft>
                      </a:pPr>
                      <a:r>
                        <a:rPr lang="en-GB" sz="1100">
                          <a:effectLst/>
                        </a:rPr>
                        <a:t>(0.682)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0.507</a:t>
                      </a:r>
                    </a:p>
                    <a:p>
                      <a:pPr algn="ctr">
                        <a:lnSpc>
                          <a:spcPct val="107000"/>
                        </a:lnSpc>
                        <a:spcAft>
                          <a:spcPts val="0"/>
                        </a:spcAft>
                      </a:pPr>
                      <a:r>
                        <a:rPr lang="en-GB" sz="1100" dirty="0">
                          <a:effectLst/>
                        </a:rPr>
                        <a:t>(0.671)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-1.977***</a:t>
                      </a:r>
                    </a:p>
                    <a:p>
                      <a:pPr algn="ctr">
                        <a:lnSpc>
                          <a:spcPct val="107000"/>
                        </a:lnSpc>
                        <a:spcAft>
                          <a:spcPts val="0"/>
                        </a:spcAft>
                      </a:pPr>
                      <a:r>
                        <a:rPr lang="en-GB" sz="1100" dirty="0">
                          <a:effectLst/>
                        </a:rPr>
                        <a:t>(0.537)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dirty="0">
                          <a:effectLst/>
                        </a:rPr>
                        <a:t>-1.671</a:t>
                      </a:r>
                    </a:p>
                    <a:p>
                      <a:pPr algn="ctr">
                        <a:lnSpc>
                          <a:spcPct val="107000"/>
                        </a:lnSpc>
                        <a:spcAft>
                          <a:spcPts val="0"/>
                        </a:spcAft>
                      </a:pPr>
                      <a:r>
                        <a:rPr lang="en-GB" sz="1100" dirty="0">
                          <a:effectLst/>
                        </a:rPr>
                        <a:t>(0.195)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dirty="0">
                          <a:effectLst/>
                        </a:rPr>
                        <a:t>-1.715*</a:t>
                      </a:r>
                    </a:p>
                    <a:p>
                      <a:pPr algn="ctr">
                        <a:lnSpc>
                          <a:spcPct val="107000"/>
                        </a:lnSpc>
                        <a:spcAft>
                          <a:spcPts val="0"/>
                        </a:spcAft>
                      </a:pPr>
                      <a:r>
                        <a:rPr lang="en-GB" sz="1100" dirty="0">
                          <a:effectLst/>
                        </a:rPr>
                        <a:t>(0.951)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a:effectLst/>
                        </a:rPr>
                        <a:t>-3.038</a:t>
                      </a:r>
                    </a:p>
                    <a:p>
                      <a:pPr algn="ctr">
                        <a:lnSpc>
                          <a:spcPct val="107000"/>
                        </a:lnSpc>
                        <a:spcAft>
                          <a:spcPts val="0"/>
                        </a:spcAft>
                      </a:pPr>
                      <a:r>
                        <a:rPr lang="en-GB" sz="1100">
                          <a:effectLst/>
                        </a:rPr>
                        <a:t>(2.050)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-3.216**</a:t>
                      </a:r>
                    </a:p>
                    <a:p>
                      <a:pPr algn="ctr">
                        <a:lnSpc>
                          <a:spcPct val="107000"/>
                        </a:lnSpc>
                        <a:spcAft>
                          <a:spcPts val="0"/>
                        </a:spcAft>
                      </a:pPr>
                      <a:r>
                        <a:rPr lang="en-GB" sz="1100" dirty="0">
                          <a:effectLst/>
                        </a:rPr>
                        <a:t>(0.522)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a:effectLst/>
                        </a:rPr>
                        <a:t>0.246</a:t>
                      </a:r>
                    </a:p>
                    <a:p>
                      <a:pPr algn="ctr">
                        <a:lnSpc>
                          <a:spcPct val="107000"/>
                        </a:lnSpc>
                        <a:spcAft>
                          <a:spcPts val="0"/>
                        </a:spcAft>
                      </a:pPr>
                      <a:r>
                        <a:rPr lang="en-GB" sz="1100">
                          <a:effectLst/>
                        </a:rPr>
                        <a:t>(0.651)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r>
              <a:tr h="695659">
                <a:tc>
                  <a:txBody>
                    <a:bodyPr/>
                    <a:lstStyle/>
                    <a:p>
                      <a:pPr algn="just">
                        <a:lnSpc>
                          <a:spcPct val="107000"/>
                        </a:lnSpc>
                        <a:spcAft>
                          <a:spcPts val="0"/>
                        </a:spcAft>
                      </a:pPr>
                      <a:r>
                        <a:rPr lang="en-GB" sz="1100">
                          <a:effectLst/>
                        </a:rPr>
                        <a:t>Density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-0.804***</a:t>
                      </a:r>
                    </a:p>
                    <a:p>
                      <a:pPr algn="ctr">
                        <a:lnSpc>
                          <a:spcPct val="107000"/>
                        </a:lnSpc>
                        <a:spcAft>
                          <a:spcPts val="0"/>
                        </a:spcAft>
                      </a:pPr>
                      <a:r>
                        <a:rPr lang="en-GB" sz="1100">
                          <a:effectLst/>
                        </a:rPr>
                        <a:t>(0.102)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tabLst>
                          <a:tab pos="733425" algn="l"/>
                        </a:tabLst>
                      </a:pPr>
                      <a:r>
                        <a:rPr lang="en-GB" sz="1100" dirty="0">
                          <a:effectLst/>
                        </a:rPr>
                        <a:t>-1.761***</a:t>
                      </a:r>
                    </a:p>
                    <a:p>
                      <a:pPr algn="ctr">
                        <a:lnSpc>
                          <a:spcPct val="107000"/>
                        </a:lnSpc>
                        <a:spcAft>
                          <a:spcPts val="0"/>
                        </a:spcAft>
                        <a:tabLst>
                          <a:tab pos="733425" algn="l"/>
                        </a:tabLst>
                      </a:pPr>
                      <a:r>
                        <a:rPr lang="en-GB" sz="1100" dirty="0">
                          <a:effectLst/>
                        </a:rPr>
                        <a:t>(0.149)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a:effectLst/>
                        </a:rPr>
                        <a:t>-0.837***</a:t>
                      </a:r>
                    </a:p>
                    <a:p>
                      <a:pPr algn="ctr">
                        <a:lnSpc>
                          <a:spcPct val="107000"/>
                        </a:lnSpc>
                        <a:spcAft>
                          <a:spcPts val="0"/>
                        </a:spcAft>
                      </a:pPr>
                      <a:r>
                        <a:rPr lang="en-GB" sz="1100">
                          <a:effectLst/>
                        </a:rPr>
                        <a:t>(0.122)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1.260***</a:t>
                      </a:r>
                    </a:p>
                    <a:p>
                      <a:pPr algn="ctr">
                        <a:lnSpc>
                          <a:spcPct val="107000"/>
                        </a:lnSpc>
                        <a:spcAft>
                          <a:spcPts val="0"/>
                        </a:spcAft>
                      </a:pPr>
                      <a:r>
                        <a:rPr lang="en-GB" sz="1100" dirty="0">
                          <a:effectLst/>
                        </a:rPr>
                        <a:t>(0.191)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dirty="0">
                          <a:effectLst/>
                        </a:rPr>
                        <a:t>0.399**</a:t>
                      </a:r>
                    </a:p>
                    <a:p>
                      <a:pPr algn="ctr">
                        <a:lnSpc>
                          <a:spcPct val="107000"/>
                        </a:lnSpc>
                        <a:spcAft>
                          <a:spcPts val="0"/>
                        </a:spcAft>
                      </a:pPr>
                      <a:r>
                        <a:rPr lang="en-GB" sz="1100" dirty="0">
                          <a:effectLst/>
                        </a:rPr>
                        <a:t>(0.171)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-1.324**</a:t>
                      </a:r>
                    </a:p>
                    <a:p>
                      <a:pPr algn="ctr">
                        <a:lnSpc>
                          <a:spcPct val="107000"/>
                        </a:lnSpc>
                        <a:spcAft>
                          <a:spcPts val="0"/>
                        </a:spcAft>
                      </a:pPr>
                      <a:r>
                        <a:rPr lang="en-GB" sz="1100" dirty="0">
                          <a:effectLst/>
                        </a:rPr>
                        <a:t>(0.597)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dirty="0">
                          <a:effectLst/>
                        </a:rPr>
                        <a:t>3.366***</a:t>
                      </a:r>
                    </a:p>
                    <a:p>
                      <a:pPr algn="ctr">
                        <a:lnSpc>
                          <a:spcPct val="107000"/>
                        </a:lnSpc>
                        <a:spcAft>
                          <a:spcPts val="0"/>
                        </a:spcAft>
                      </a:pPr>
                      <a:r>
                        <a:rPr lang="en-GB" sz="1100" dirty="0">
                          <a:effectLst/>
                        </a:rPr>
                        <a:t>(0.515)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dirty="0">
                          <a:effectLst/>
                        </a:rPr>
                        <a:t>2.052***</a:t>
                      </a:r>
                    </a:p>
                    <a:p>
                      <a:pPr algn="ctr">
                        <a:lnSpc>
                          <a:spcPct val="107000"/>
                        </a:lnSpc>
                        <a:spcAft>
                          <a:spcPts val="0"/>
                        </a:spcAft>
                      </a:pPr>
                      <a:r>
                        <a:rPr lang="en-GB" sz="1100" dirty="0">
                          <a:effectLst/>
                        </a:rPr>
                        <a:t>(0.356)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a:effectLst/>
                        </a:rPr>
                        <a:t>-0.902***</a:t>
                      </a:r>
                    </a:p>
                    <a:p>
                      <a:pPr algn="ctr">
                        <a:lnSpc>
                          <a:spcPct val="107000"/>
                        </a:lnSpc>
                        <a:spcAft>
                          <a:spcPts val="0"/>
                        </a:spcAft>
                      </a:pPr>
                      <a:r>
                        <a:rPr lang="en-GB" sz="1100">
                          <a:effectLst/>
                        </a:rPr>
                        <a:t>(0.082)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r>
              <a:tr h="695659">
                <a:tc>
                  <a:txBody>
                    <a:bodyPr/>
                    <a:lstStyle/>
                    <a:p>
                      <a:pPr algn="just">
                        <a:lnSpc>
                          <a:spcPct val="107000"/>
                        </a:lnSpc>
                        <a:spcAft>
                          <a:spcPts val="0"/>
                        </a:spcAft>
                      </a:pPr>
                      <a:r>
                        <a:rPr lang="en-GB" sz="1100">
                          <a:effectLst/>
                        </a:rPr>
                        <a:t>Location quotient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0.740***</a:t>
                      </a:r>
                    </a:p>
                    <a:p>
                      <a:pPr algn="ctr">
                        <a:lnSpc>
                          <a:spcPct val="107000"/>
                        </a:lnSpc>
                        <a:spcAft>
                          <a:spcPts val="0"/>
                        </a:spcAft>
                      </a:pPr>
                      <a:r>
                        <a:rPr lang="en-GB" sz="1100">
                          <a:effectLst/>
                        </a:rPr>
                        <a:t>(0.211)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0.904***</a:t>
                      </a:r>
                    </a:p>
                    <a:p>
                      <a:pPr algn="ctr">
                        <a:lnSpc>
                          <a:spcPct val="107000"/>
                        </a:lnSpc>
                        <a:spcAft>
                          <a:spcPts val="0"/>
                        </a:spcAft>
                      </a:pPr>
                      <a:r>
                        <a:rPr lang="en-GB" sz="1100">
                          <a:effectLst/>
                        </a:rPr>
                        <a:t>(0.079)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0.669***</a:t>
                      </a:r>
                    </a:p>
                    <a:p>
                      <a:pPr algn="ctr">
                        <a:lnSpc>
                          <a:spcPct val="107000"/>
                        </a:lnSpc>
                        <a:spcAft>
                          <a:spcPts val="0"/>
                        </a:spcAft>
                      </a:pPr>
                      <a:r>
                        <a:rPr lang="en-GB" sz="1100">
                          <a:effectLst/>
                        </a:rPr>
                        <a:t>(0.122)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1.020***</a:t>
                      </a:r>
                    </a:p>
                    <a:p>
                      <a:pPr algn="ctr">
                        <a:lnSpc>
                          <a:spcPct val="107000"/>
                        </a:lnSpc>
                        <a:spcAft>
                          <a:spcPts val="0"/>
                        </a:spcAft>
                      </a:pPr>
                      <a:r>
                        <a:rPr lang="en-GB" sz="1100" dirty="0">
                          <a:effectLst/>
                        </a:rPr>
                        <a:t>(0.037)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a:effectLst/>
                        </a:rPr>
                        <a:t>0.937***</a:t>
                      </a:r>
                    </a:p>
                    <a:p>
                      <a:pPr algn="ctr">
                        <a:lnSpc>
                          <a:spcPct val="107000"/>
                        </a:lnSpc>
                        <a:spcAft>
                          <a:spcPts val="0"/>
                        </a:spcAft>
                      </a:pPr>
                      <a:r>
                        <a:rPr lang="en-GB" sz="1100">
                          <a:effectLst/>
                        </a:rPr>
                        <a:t>(0.022)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0.432***</a:t>
                      </a:r>
                    </a:p>
                    <a:p>
                      <a:pPr algn="ctr">
                        <a:lnSpc>
                          <a:spcPct val="107000"/>
                        </a:lnSpc>
                        <a:spcAft>
                          <a:spcPts val="0"/>
                        </a:spcAft>
                      </a:pPr>
                      <a:r>
                        <a:rPr lang="en-GB" sz="1100" dirty="0">
                          <a:effectLst/>
                        </a:rPr>
                        <a:t>(0.072)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0.550***</a:t>
                      </a:r>
                    </a:p>
                    <a:p>
                      <a:pPr algn="ctr">
                        <a:lnSpc>
                          <a:spcPct val="107000"/>
                        </a:lnSpc>
                        <a:spcAft>
                          <a:spcPts val="0"/>
                        </a:spcAft>
                      </a:pPr>
                      <a:r>
                        <a:rPr lang="en-GB" sz="1100" dirty="0">
                          <a:effectLst/>
                        </a:rPr>
                        <a:t>(0.209)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1.061***</a:t>
                      </a:r>
                    </a:p>
                    <a:p>
                      <a:pPr algn="ctr">
                        <a:lnSpc>
                          <a:spcPct val="107000"/>
                        </a:lnSpc>
                        <a:spcAft>
                          <a:spcPts val="0"/>
                        </a:spcAft>
                      </a:pPr>
                      <a:r>
                        <a:rPr lang="en-GB" sz="1100" dirty="0">
                          <a:effectLst/>
                        </a:rPr>
                        <a:t>(0.084)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dirty="0">
                          <a:effectLst/>
                        </a:rPr>
                        <a:t>1.033***</a:t>
                      </a:r>
                    </a:p>
                    <a:p>
                      <a:pPr algn="ctr">
                        <a:lnSpc>
                          <a:spcPct val="107000"/>
                        </a:lnSpc>
                        <a:spcAft>
                          <a:spcPts val="0"/>
                        </a:spcAft>
                      </a:pPr>
                      <a:r>
                        <a:rPr lang="en-GB" sz="1100" dirty="0">
                          <a:effectLst/>
                        </a:rPr>
                        <a:t>(0.024)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r>
              <a:tr h="521744">
                <a:tc>
                  <a:txBody>
                    <a:bodyPr/>
                    <a:lstStyle/>
                    <a:p>
                      <a:pPr algn="just">
                        <a:lnSpc>
                          <a:spcPct val="107000"/>
                        </a:lnSpc>
                        <a:spcAft>
                          <a:spcPts val="0"/>
                        </a:spcAft>
                      </a:pPr>
                      <a:r>
                        <a:rPr lang="en-GB" sz="1100">
                          <a:effectLst/>
                        </a:rPr>
                        <a:t>Competition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0.526</a:t>
                      </a:r>
                    </a:p>
                    <a:p>
                      <a:pPr algn="ctr">
                        <a:lnSpc>
                          <a:spcPct val="107000"/>
                        </a:lnSpc>
                        <a:spcAft>
                          <a:spcPts val="0"/>
                        </a:spcAft>
                      </a:pPr>
                      <a:r>
                        <a:rPr lang="en-GB" sz="1100">
                          <a:effectLst/>
                        </a:rPr>
                        <a:t>(0.742)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-0.152*</a:t>
                      </a:r>
                    </a:p>
                    <a:p>
                      <a:pPr algn="ctr">
                        <a:lnSpc>
                          <a:spcPct val="107000"/>
                        </a:lnSpc>
                        <a:spcAft>
                          <a:spcPts val="0"/>
                        </a:spcAft>
                      </a:pPr>
                      <a:r>
                        <a:rPr lang="en-GB" sz="1100">
                          <a:effectLst/>
                        </a:rPr>
                        <a:t>(0.077)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-0.271</a:t>
                      </a:r>
                    </a:p>
                    <a:p>
                      <a:pPr algn="ctr">
                        <a:lnSpc>
                          <a:spcPct val="107000"/>
                        </a:lnSpc>
                        <a:spcAft>
                          <a:spcPts val="0"/>
                        </a:spcAft>
                      </a:pPr>
                      <a:r>
                        <a:rPr lang="en-GB" sz="1100">
                          <a:effectLst/>
                        </a:rPr>
                        <a:t>(0.358)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-0.054</a:t>
                      </a:r>
                    </a:p>
                    <a:p>
                      <a:pPr algn="ctr">
                        <a:lnSpc>
                          <a:spcPct val="107000"/>
                        </a:lnSpc>
                        <a:spcAft>
                          <a:spcPts val="0"/>
                        </a:spcAft>
                      </a:pPr>
                      <a:r>
                        <a:rPr lang="en-GB" sz="1100">
                          <a:effectLst/>
                        </a:rPr>
                        <a:t>(0.052)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0.090</a:t>
                      </a:r>
                    </a:p>
                    <a:p>
                      <a:pPr algn="ctr">
                        <a:lnSpc>
                          <a:spcPct val="107000"/>
                        </a:lnSpc>
                        <a:spcAft>
                          <a:spcPts val="0"/>
                        </a:spcAft>
                      </a:pPr>
                      <a:r>
                        <a:rPr lang="en-GB" sz="1100">
                          <a:effectLst/>
                        </a:rPr>
                        <a:t>(0.192)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-1.458*</a:t>
                      </a:r>
                    </a:p>
                    <a:p>
                      <a:pPr algn="ctr">
                        <a:lnSpc>
                          <a:spcPct val="107000"/>
                        </a:lnSpc>
                        <a:spcAft>
                          <a:spcPts val="0"/>
                        </a:spcAft>
                      </a:pPr>
                      <a:r>
                        <a:rPr lang="en-GB" sz="1100" dirty="0">
                          <a:effectLst/>
                        </a:rPr>
                        <a:t>(0.841)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solidFill>
                      <a:srgbClr val="00B050"/>
                    </a:solidFill>
                  </a:tcPr>
                </a:tc>
                <a:tc>
                  <a:txBody>
                    <a:bodyPr/>
                    <a:lstStyle/>
                    <a:p>
                      <a:pPr algn="ctr">
                        <a:lnSpc>
                          <a:spcPct val="107000"/>
                        </a:lnSpc>
                        <a:spcAft>
                          <a:spcPts val="0"/>
                        </a:spcAft>
                      </a:pPr>
                      <a:r>
                        <a:rPr lang="en-GB" sz="1100" dirty="0">
                          <a:effectLst/>
                        </a:rPr>
                        <a:t>0.022</a:t>
                      </a:r>
                    </a:p>
                    <a:p>
                      <a:pPr algn="ctr">
                        <a:lnSpc>
                          <a:spcPct val="107000"/>
                        </a:lnSpc>
                        <a:spcAft>
                          <a:spcPts val="0"/>
                        </a:spcAft>
                      </a:pPr>
                      <a:r>
                        <a:rPr lang="en-GB" sz="1100" dirty="0">
                          <a:effectLst/>
                        </a:rPr>
                        <a:t>(0.076)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0.155</a:t>
                      </a:r>
                    </a:p>
                    <a:p>
                      <a:pPr algn="ctr">
                        <a:lnSpc>
                          <a:spcPct val="107000"/>
                        </a:lnSpc>
                        <a:spcAft>
                          <a:spcPts val="0"/>
                        </a:spcAft>
                      </a:pPr>
                      <a:r>
                        <a:rPr lang="en-GB" sz="1100" dirty="0">
                          <a:effectLst/>
                        </a:rPr>
                        <a:t>(0.109)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0.065</a:t>
                      </a:r>
                    </a:p>
                    <a:p>
                      <a:pPr algn="ctr">
                        <a:lnSpc>
                          <a:spcPct val="107000"/>
                        </a:lnSpc>
                        <a:spcAft>
                          <a:spcPts val="0"/>
                        </a:spcAft>
                      </a:pPr>
                      <a:r>
                        <a:rPr lang="en-GB" sz="1100">
                          <a:effectLst/>
                        </a:rPr>
                        <a:t>(0.486)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r>
              <a:tr h="521744">
                <a:tc>
                  <a:txBody>
                    <a:bodyPr/>
                    <a:lstStyle/>
                    <a:p>
                      <a:pPr algn="just">
                        <a:lnSpc>
                          <a:spcPct val="107000"/>
                        </a:lnSpc>
                        <a:spcAft>
                          <a:spcPts val="0"/>
                        </a:spcAft>
                      </a:pPr>
                      <a:r>
                        <a:rPr lang="en-GB" sz="1100" dirty="0">
                          <a:effectLst/>
                        </a:rPr>
                        <a:t>Related variety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-0.013</a:t>
                      </a:r>
                    </a:p>
                    <a:p>
                      <a:pPr algn="ctr">
                        <a:lnSpc>
                          <a:spcPct val="107000"/>
                        </a:lnSpc>
                        <a:spcAft>
                          <a:spcPts val="0"/>
                        </a:spcAft>
                      </a:pPr>
                      <a:r>
                        <a:rPr lang="en-GB" sz="1100">
                          <a:effectLst/>
                        </a:rPr>
                        <a:t>(0.285)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0.110***</a:t>
                      </a:r>
                    </a:p>
                    <a:p>
                      <a:pPr algn="ctr">
                        <a:lnSpc>
                          <a:spcPct val="107000"/>
                        </a:lnSpc>
                        <a:spcAft>
                          <a:spcPts val="0"/>
                        </a:spcAft>
                      </a:pPr>
                      <a:r>
                        <a:rPr lang="en-GB" sz="1100">
                          <a:effectLst/>
                        </a:rPr>
                        <a:t>(0.010)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-0.408***</a:t>
                      </a:r>
                    </a:p>
                    <a:p>
                      <a:pPr algn="ctr">
                        <a:lnSpc>
                          <a:spcPct val="107000"/>
                        </a:lnSpc>
                        <a:spcAft>
                          <a:spcPts val="0"/>
                        </a:spcAft>
                      </a:pPr>
                      <a:r>
                        <a:rPr lang="en-GB" sz="1100">
                          <a:effectLst/>
                        </a:rPr>
                        <a:t>(0.103)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-0.021</a:t>
                      </a:r>
                    </a:p>
                    <a:p>
                      <a:pPr algn="ctr">
                        <a:lnSpc>
                          <a:spcPct val="107000"/>
                        </a:lnSpc>
                        <a:spcAft>
                          <a:spcPts val="0"/>
                        </a:spcAft>
                      </a:pPr>
                      <a:r>
                        <a:rPr lang="en-GB" sz="1100">
                          <a:effectLst/>
                        </a:rPr>
                        <a:t>(0.018)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0.011</a:t>
                      </a:r>
                    </a:p>
                    <a:p>
                      <a:pPr algn="ctr">
                        <a:lnSpc>
                          <a:spcPct val="107000"/>
                        </a:lnSpc>
                        <a:spcAft>
                          <a:spcPts val="0"/>
                        </a:spcAft>
                      </a:pPr>
                      <a:r>
                        <a:rPr lang="en-GB" sz="1100">
                          <a:effectLst/>
                        </a:rPr>
                        <a:t>(0.040)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-0.913***</a:t>
                      </a:r>
                    </a:p>
                    <a:p>
                      <a:pPr algn="ctr">
                        <a:lnSpc>
                          <a:spcPct val="107000"/>
                        </a:lnSpc>
                        <a:spcAft>
                          <a:spcPts val="0"/>
                        </a:spcAft>
                      </a:pPr>
                      <a:r>
                        <a:rPr lang="en-GB" sz="1100" dirty="0">
                          <a:effectLst/>
                        </a:rPr>
                        <a:t>(0.097)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-0.183</a:t>
                      </a:r>
                    </a:p>
                    <a:p>
                      <a:pPr algn="ctr">
                        <a:lnSpc>
                          <a:spcPct val="107000"/>
                        </a:lnSpc>
                        <a:spcAft>
                          <a:spcPts val="0"/>
                        </a:spcAft>
                      </a:pPr>
                      <a:r>
                        <a:rPr lang="en-GB" sz="1100" dirty="0">
                          <a:effectLst/>
                        </a:rPr>
                        <a:t>(0.142)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0.105</a:t>
                      </a:r>
                    </a:p>
                    <a:p>
                      <a:pPr algn="ctr">
                        <a:lnSpc>
                          <a:spcPct val="107000"/>
                        </a:lnSpc>
                        <a:spcAft>
                          <a:spcPts val="0"/>
                        </a:spcAft>
                      </a:pPr>
                      <a:r>
                        <a:rPr lang="en-GB" sz="1100" dirty="0">
                          <a:effectLst/>
                        </a:rPr>
                        <a:t>(0.118)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-0.117**</a:t>
                      </a:r>
                    </a:p>
                    <a:p>
                      <a:pPr algn="ctr">
                        <a:lnSpc>
                          <a:spcPct val="107000"/>
                        </a:lnSpc>
                        <a:spcAft>
                          <a:spcPts val="0"/>
                        </a:spcAft>
                      </a:pPr>
                      <a:r>
                        <a:rPr lang="en-GB" sz="1100" dirty="0">
                          <a:effectLst/>
                        </a:rPr>
                        <a:t>(0.059)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r>
              <a:tr h="188025">
                <a:tc>
                  <a:txBody>
                    <a:bodyPr/>
                    <a:lstStyle/>
                    <a:p>
                      <a:pPr algn="just">
                        <a:lnSpc>
                          <a:spcPct val="107000"/>
                        </a:lnSpc>
                        <a:spcAft>
                          <a:spcPts val="0"/>
                        </a:spcAft>
                      </a:pPr>
                      <a:r>
                        <a:rPr lang="en-GB" sz="1100">
                          <a:effectLst/>
                        </a:rPr>
                        <a:t>R</a:t>
                      </a:r>
                      <a:r>
                        <a:rPr lang="en-GB" sz="1100" baseline="30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0.299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0.091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0.265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0.627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0.552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0.033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0.201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0.399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dirty="0">
                          <a:effectLst/>
                        </a:rPr>
                        <a:t>0.279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r>
              <a:tr h="347829">
                <a:tc>
                  <a:txBody>
                    <a:bodyPr/>
                    <a:lstStyle/>
                    <a:p>
                      <a:pPr algn="just">
                        <a:lnSpc>
                          <a:spcPct val="107000"/>
                        </a:lnSpc>
                        <a:spcAft>
                          <a:spcPts val="0"/>
                        </a:spcAft>
                      </a:pPr>
                      <a:r>
                        <a:rPr lang="en-GB" sz="11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22.31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147.52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26.61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210.19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1301.28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301.36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33.69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163.92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453.06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r>
              <a:tr h="188025">
                <a:tc>
                  <a:txBody>
                    <a:bodyPr/>
                    <a:lstStyle/>
                    <a:p>
                      <a:pPr algn="just">
                        <a:lnSpc>
                          <a:spcPct val="107000"/>
                        </a:lnSpc>
                        <a:spcAft>
                          <a:spcPts val="0"/>
                        </a:spcAft>
                      </a:pPr>
                      <a:r>
                        <a:rPr lang="en-GB" sz="1100">
                          <a:effectLst/>
                        </a:rPr>
                        <a:t>P&gt;F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a:effectLst/>
                        </a:rPr>
                        <a:t>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c>
                  <a:txBody>
                    <a:bodyPr/>
                    <a:lstStyle/>
                    <a:p>
                      <a:pPr algn="ctr">
                        <a:lnSpc>
                          <a:spcPct val="107000"/>
                        </a:lnSpc>
                        <a:spcAft>
                          <a:spcPts val="0"/>
                        </a:spcAft>
                      </a:pPr>
                      <a:r>
                        <a:rPr lang="en-GB" sz="1100" dirty="0">
                          <a:effectLst/>
                        </a:rPr>
                        <a:t>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tc>
              </a:tr>
              <a:tr h="173915">
                <a:tc>
                  <a:txBody>
                    <a:bodyPr/>
                    <a:lstStyle/>
                    <a:p>
                      <a:pPr algn="just">
                        <a:lnSpc>
                          <a:spcPct val="107000"/>
                        </a:lnSpc>
                        <a:spcAft>
                          <a:spcPts val="0"/>
                        </a:spcAft>
                      </a:pPr>
                      <a:r>
                        <a:rPr lang="en-GB" sz="1100" dirty="0">
                          <a:effectLst/>
                        </a:rPr>
                        <a:t>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189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B w="12700" cap="flat" cmpd="sng" algn="ctr">
                      <a:solidFill>
                        <a:schemeClr val="tx1"/>
                      </a:solidFill>
                      <a:prstDash val="solid"/>
                      <a:round/>
                      <a:headEnd type="none" w="med" len="med"/>
                      <a:tailEnd type="none" w="med" len="med"/>
                    </a:lnB>
                  </a:tcPr>
                </a:tc>
              </a:tr>
              <a:tr h="347829">
                <a:tc gridSpan="10">
                  <a:txBody>
                    <a:bodyPr/>
                    <a:lstStyle/>
                    <a:p>
                      <a:pPr algn="just">
                        <a:lnSpc>
                          <a:spcPct val="107000"/>
                        </a:lnSpc>
                        <a:spcAft>
                          <a:spcPts val="0"/>
                        </a:spcAft>
                      </a:pPr>
                      <a:r>
                        <a:rPr lang="en-GB" sz="1100" dirty="0">
                          <a:effectLst/>
                        </a:rPr>
                        <a:t>Notes: ***, **, *, Indicates significance at the 1%, 5% and 10% level; figures in brackets are Robust SEs, R</a:t>
                      </a:r>
                      <a:r>
                        <a:rPr lang="en-GB" sz="1100" baseline="30000" dirty="0">
                          <a:effectLst/>
                        </a:rPr>
                        <a:t>2 </a:t>
                      </a:r>
                      <a:r>
                        <a:rPr lang="en-GB" sz="1100" dirty="0">
                          <a:effectLst/>
                        </a:rPr>
                        <a:t>is overall R</a:t>
                      </a:r>
                      <a:r>
                        <a:rPr lang="en-GB" sz="1100" baseline="30000" dirty="0">
                          <a:effectLst/>
                        </a:rPr>
                        <a:t>2</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32" marR="32632" marT="0" marB="0">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202929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with other studies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Specialisation: + in contrast to work by Combes (2000) – France, </a:t>
            </a:r>
            <a:r>
              <a:rPr lang="en-GB" dirty="0" err="1"/>
              <a:t>Deidda</a:t>
            </a:r>
            <a:r>
              <a:rPr lang="en-GB" dirty="0"/>
              <a:t> et al. (2006</a:t>
            </a:r>
            <a:r>
              <a:rPr lang="en-GB" dirty="0" smtClean="0"/>
              <a:t>) – Italy, </a:t>
            </a:r>
            <a:r>
              <a:rPr lang="en-GB" dirty="0"/>
              <a:t>Bishop and </a:t>
            </a:r>
            <a:r>
              <a:rPr lang="en-GB" dirty="0" err="1"/>
              <a:t>Gripaios</a:t>
            </a:r>
            <a:r>
              <a:rPr lang="en-GB" dirty="0"/>
              <a:t> (2010</a:t>
            </a:r>
            <a:r>
              <a:rPr lang="en-GB" dirty="0" smtClean="0"/>
              <a:t>) – Great Britain.</a:t>
            </a:r>
          </a:p>
          <a:p>
            <a:r>
              <a:rPr lang="en-GB" dirty="0" smtClean="0"/>
              <a:t>Local Competition: </a:t>
            </a:r>
            <a:r>
              <a:rPr lang="en-GB" dirty="0"/>
              <a:t>Bishop and </a:t>
            </a:r>
            <a:r>
              <a:rPr lang="en-GB" dirty="0" err="1"/>
              <a:t>Gripaios</a:t>
            </a:r>
            <a:r>
              <a:rPr lang="en-GB" dirty="0"/>
              <a:t> (2010) </a:t>
            </a:r>
            <a:r>
              <a:rPr lang="en-GB" dirty="0" smtClean="0"/>
              <a:t> + , Combes – where significant </a:t>
            </a:r>
          </a:p>
          <a:p>
            <a:pPr lvl="1"/>
            <a:r>
              <a:rPr lang="en-GB" dirty="0" err="1" smtClean="0"/>
              <a:t>Deidda</a:t>
            </a:r>
            <a:r>
              <a:rPr lang="en-GB" dirty="0" smtClean="0"/>
              <a:t> et al. (2006) </a:t>
            </a:r>
            <a:r>
              <a:rPr lang="en-GB" dirty="0"/>
              <a:t>generally inconsistent, and generally </a:t>
            </a:r>
            <a:r>
              <a:rPr lang="en-GB" dirty="0" smtClean="0"/>
              <a:t>insignificant. </a:t>
            </a:r>
          </a:p>
          <a:p>
            <a:r>
              <a:rPr lang="en-GB" dirty="0" smtClean="0"/>
              <a:t>Unrelated Variety – generally insignificant </a:t>
            </a:r>
          </a:p>
          <a:p>
            <a:pPr lvl="1"/>
            <a:r>
              <a:rPr lang="en-GB" dirty="0" err="1" smtClean="0"/>
              <a:t>Frenken</a:t>
            </a:r>
            <a:r>
              <a:rPr lang="en-GB" dirty="0" smtClean="0"/>
              <a:t> et al. (2007) UE unlikely to generate employment growth.</a:t>
            </a:r>
          </a:p>
          <a:p>
            <a:pPr lvl="1"/>
            <a:r>
              <a:rPr lang="en-GB" dirty="0" smtClean="0"/>
              <a:t>Combes (2000), </a:t>
            </a:r>
            <a:r>
              <a:rPr lang="en-GB" dirty="0" err="1" smtClean="0"/>
              <a:t>Deidda</a:t>
            </a:r>
            <a:r>
              <a:rPr lang="en-GB" dirty="0" smtClean="0"/>
              <a:t> et al. (2006), Bishop and </a:t>
            </a:r>
            <a:r>
              <a:rPr lang="en-GB" dirty="0" err="1" smtClean="0"/>
              <a:t>Gripaios</a:t>
            </a:r>
            <a:r>
              <a:rPr lang="en-GB" dirty="0" smtClean="0"/>
              <a:t> (2010) </a:t>
            </a:r>
            <a:r>
              <a:rPr lang="en-GB" dirty="0"/>
              <a:t>generally has a negative or </a:t>
            </a:r>
            <a:r>
              <a:rPr lang="en-GB" dirty="0" smtClean="0"/>
              <a:t>insignificant </a:t>
            </a:r>
            <a:r>
              <a:rPr lang="en-GB" dirty="0"/>
              <a:t>impact on </a:t>
            </a:r>
            <a:r>
              <a:rPr lang="en-GB" dirty="0" smtClean="0"/>
              <a:t>employment. </a:t>
            </a:r>
          </a:p>
          <a:p>
            <a:pPr lvl="2"/>
            <a:r>
              <a:rPr lang="en-GB" dirty="0" smtClean="0"/>
              <a:t>Eight sectors were it is significant so it’s not exactly homogenous. </a:t>
            </a:r>
          </a:p>
          <a:p>
            <a:r>
              <a:rPr lang="en-GB" dirty="0" smtClean="0"/>
              <a:t>Related Variety – heterogeneous impact across sectors.</a:t>
            </a:r>
          </a:p>
          <a:p>
            <a:pPr lvl="1"/>
            <a:r>
              <a:rPr lang="en-GB" dirty="0" smtClean="0"/>
              <a:t>Bishop and </a:t>
            </a:r>
            <a:r>
              <a:rPr lang="en-GB" dirty="0" err="1" smtClean="0"/>
              <a:t>Gripaios</a:t>
            </a:r>
            <a:r>
              <a:rPr lang="en-GB" dirty="0" smtClean="0"/>
              <a:t> (2010) - </a:t>
            </a:r>
            <a:r>
              <a:rPr lang="en-GB" dirty="0"/>
              <a:t>noted related variety as only significant in four sectors, with a similar inconsistency in terms of the sign. </a:t>
            </a:r>
            <a:endParaRPr lang="en-GB" dirty="0" smtClean="0"/>
          </a:p>
          <a:p>
            <a:r>
              <a:rPr lang="en-GB" dirty="0" smtClean="0"/>
              <a:t>Pop Density – heterogeneous impact.</a:t>
            </a:r>
          </a:p>
          <a:p>
            <a:pPr lvl="1"/>
            <a:r>
              <a:rPr lang="en-GB" dirty="0" smtClean="0"/>
              <a:t>Generally insignificant in Bishop and </a:t>
            </a:r>
            <a:r>
              <a:rPr lang="en-GB" dirty="0" err="1" smtClean="0"/>
              <a:t>Gripaios</a:t>
            </a:r>
            <a:r>
              <a:rPr lang="en-GB" dirty="0" smtClean="0"/>
              <a:t> (2010) with a similar pattern found in Combes (2000) and </a:t>
            </a:r>
            <a:r>
              <a:rPr lang="en-GB" dirty="0" err="1" smtClean="0"/>
              <a:t>Deidda</a:t>
            </a:r>
            <a:r>
              <a:rPr lang="en-GB" dirty="0" smtClean="0"/>
              <a:t> et al. (2006). </a:t>
            </a:r>
          </a:p>
          <a:p>
            <a:endParaRPr lang="en-GB" dirty="0" smtClean="0"/>
          </a:p>
          <a:p>
            <a:pPr lvl="1"/>
            <a:endParaRPr lang="en-GB" dirty="0" smtClean="0"/>
          </a:p>
        </p:txBody>
      </p:sp>
    </p:spTree>
    <p:extLst>
      <p:ext uri="{BB962C8B-B14F-4D97-AF65-F5344CB8AC3E}">
        <p14:creationId xmlns:p14="http://schemas.microsoft.com/office/powerpoint/2010/main" val="2318850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 </a:t>
            </a:r>
            <a:endParaRPr lang="en-GB" dirty="0"/>
          </a:p>
        </p:txBody>
      </p:sp>
      <p:sp>
        <p:nvSpPr>
          <p:cNvPr id="3" name="Content Placeholder 2"/>
          <p:cNvSpPr>
            <a:spLocks noGrp="1"/>
          </p:cNvSpPr>
          <p:nvPr>
            <p:ph idx="1"/>
          </p:nvPr>
        </p:nvSpPr>
        <p:spPr/>
        <p:txBody>
          <a:bodyPr>
            <a:normAutofit lnSpcReduction="10000"/>
          </a:bodyPr>
          <a:lstStyle/>
          <a:p>
            <a:r>
              <a:rPr lang="en-GB" dirty="0" smtClean="0"/>
              <a:t>Time period is </a:t>
            </a:r>
            <a:r>
              <a:rPr lang="en-GB" dirty="0"/>
              <a:t>impacted by a sharp downward trend in employment across </a:t>
            </a:r>
            <a:r>
              <a:rPr lang="en-GB" dirty="0" smtClean="0"/>
              <a:t>Ireland.</a:t>
            </a:r>
          </a:p>
          <a:p>
            <a:pPr lvl="1"/>
            <a:r>
              <a:rPr lang="en-GB" dirty="0" smtClean="0"/>
              <a:t>Conventional relationships may be consistent in stable period.</a:t>
            </a:r>
          </a:p>
          <a:p>
            <a:r>
              <a:rPr lang="en-GB" dirty="0"/>
              <a:t>Specialisation significant – why?</a:t>
            </a:r>
          </a:p>
          <a:p>
            <a:pPr lvl="1"/>
            <a:r>
              <a:rPr lang="en-GB" dirty="0"/>
              <a:t>Measurement issue</a:t>
            </a:r>
            <a:r>
              <a:rPr lang="en-GB" dirty="0" smtClean="0"/>
              <a:t>?</a:t>
            </a:r>
          </a:p>
          <a:p>
            <a:pPr lvl="1"/>
            <a:r>
              <a:rPr lang="en-GB" dirty="0" smtClean="0"/>
              <a:t>We use levels.</a:t>
            </a:r>
          </a:p>
          <a:p>
            <a:pPr lvl="2"/>
            <a:r>
              <a:rPr lang="en-GB" dirty="0" smtClean="0"/>
              <a:t>Cross </a:t>
            </a:r>
            <a:r>
              <a:rPr lang="en-GB" dirty="0"/>
              <a:t>section utilise percent change from </a:t>
            </a:r>
            <a:r>
              <a:rPr lang="en-GB" dirty="0" smtClean="0"/>
              <a:t>2006-2012 (see Bishop and </a:t>
            </a:r>
            <a:r>
              <a:rPr lang="en-GB" dirty="0" err="1" smtClean="0"/>
              <a:t>Gripaois</a:t>
            </a:r>
            <a:r>
              <a:rPr lang="en-GB" dirty="0" smtClean="0"/>
              <a:t>, 2010). </a:t>
            </a:r>
            <a:endParaRPr lang="en-GB" dirty="0"/>
          </a:p>
          <a:p>
            <a:pPr lvl="2"/>
            <a:r>
              <a:rPr lang="en-GB" dirty="0"/>
              <a:t>Need a larger </a:t>
            </a:r>
            <a:r>
              <a:rPr lang="en-GB" dirty="0" smtClean="0"/>
              <a:t>n. </a:t>
            </a:r>
          </a:p>
          <a:p>
            <a:r>
              <a:rPr lang="en-GB" dirty="0" smtClean="0"/>
              <a:t>Lack of spatial disaggregation available.</a:t>
            </a:r>
          </a:p>
          <a:p>
            <a:pPr lvl="1"/>
            <a:r>
              <a:rPr lang="en-GB" dirty="0" smtClean="0"/>
              <a:t>Business Demography 34 spatial units.</a:t>
            </a:r>
          </a:p>
          <a:p>
            <a:pPr lvl="1"/>
            <a:r>
              <a:rPr lang="en-GB" dirty="0"/>
              <a:t>UK’s National On-line Manpower Information </a:t>
            </a:r>
            <a:r>
              <a:rPr lang="en-GB" dirty="0" smtClean="0"/>
              <a:t>System (203 areas).</a:t>
            </a:r>
          </a:p>
          <a:p>
            <a:pPr lvl="1"/>
            <a:r>
              <a:rPr lang="en-GB" dirty="0" err="1" smtClean="0"/>
              <a:t>Deidda</a:t>
            </a:r>
            <a:r>
              <a:rPr lang="en-GB" dirty="0" smtClean="0"/>
              <a:t> et al. (2006) – 784 Local Labour Systems. </a:t>
            </a:r>
          </a:p>
          <a:p>
            <a:pPr lvl="1"/>
            <a:r>
              <a:rPr lang="en-GB" dirty="0" smtClean="0"/>
              <a:t>Van </a:t>
            </a:r>
            <a:r>
              <a:rPr lang="en-GB" dirty="0" err="1" smtClean="0"/>
              <a:t>Soest</a:t>
            </a:r>
            <a:r>
              <a:rPr lang="en-GB" dirty="0" smtClean="0"/>
              <a:t> et al. (2006) – 416 zip code areas. </a:t>
            </a:r>
          </a:p>
        </p:txBody>
      </p:sp>
    </p:spTree>
    <p:extLst>
      <p:ext uri="{BB962C8B-B14F-4D97-AF65-F5344CB8AC3E}">
        <p14:creationId xmlns:p14="http://schemas.microsoft.com/office/powerpoint/2010/main" val="428709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a:t>The increasing interest relating to regional growth over the last two decades has meant a wide-ranging debate has developed around the topic of regional disparities across the European Union (</a:t>
            </a:r>
            <a:r>
              <a:rPr lang="en-GB" dirty="0" err="1"/>
              <a:t>Borys</a:t>
            </a:r>
            <a:r>
              <a:rPr lang="en-GB" dirty="0"/>
              <a:t> et al., 2008; </a:t>
            </a:r>
            <a:r>
              <a:rPr lang="en-GB" dirty="0" err="1"/>
              <a:t>Marelli</a:t>
            </a:r>
            <a:r>
              <a:rPr lang="en-GB" dirty="0"/>
              <a:t> &amp; </a:t>
            </a:r>
            <a:r>
              <a:rPr lang="en-GB" dirty="0" err="1"/>
              <a:t>Signiorelli</a:t>
            </a:r>
            <a:r>
              <a:rPr lang="en-GB" dirty="0"/>
              <a:t>, 2010a). </a:t>
            </a:r>
            <a:endParaRPr lang="en-GB" dirty="0" smtClean="0"/>
          </a:p>
          <a:p>
            <a:pPr algn="just"/>
            <a:r>
              <a:rPr lang="en-GB" dirty="0"/>
              <a:t>In more recent times it would appear that although disparities (in income terms) have declined between countries, disparities within regions have increased (Doran &amp; Jordan, 2013). </a:t>
            </a:r>
            <a:endParaRPr lang="en-GB" dirty="0" smtClean="0"/>
          </a:p>
          <a:p>
            <a:pPr algn="just"/>
            <a:r>
              <a:rPr lang="en-GB" i="1" dirty="0"/>
              <a:t>Action Plan for Jobs – Regional</a:t>
            </a:r>
            <a:r>
              <a:rPr lang="en-GB" dirty="0"/>
              <a:t> </a:t>
            </a:r>
            <a:endParaRPr lang="en-GB" dirty="0" smtClean="0"/>
          </a:p>
          <a:p>
            <a:pPr lvl="1" algn="just"/>
            <a:r>
              <a:rPr lang="en-GB" dirty="0"/>
              <a:t>B</a:t>
            </a:r>
            <a:r>
              <a:rPr lang="en-GB" dirty="0" smtClean="0"/>
              <a:t>est </a:t>
            </a:r>
            <a:r>
              <a:rPr lang="en-GB" dirty="0"/>
              <a:t>way to support job creation in towns and villages across the country is to support agencies and organizations within each region to build on the particular strengths and assets of their area and drive new job-creation strategies and projects. </a:t>
            </a:r>
            <a:endParaRPr lang="en-GB" dirty="0" smtClean="0"/>
          </a:p>
          <a:p>
            <a:pPr lvl="2" algn="just"/>
            <a:r>
              <a:rPr lang="en-GB" dirty="0"/>
              <a:t>The primary objective of these plans is to have a further 10 to 15 per cent at work in each region by 2020 and to ensure the unemployment rate of each region is within one per cent of the State average. </a:t>
            </a:r>
            <a:endParaRPr lang="en-GB" dirty="0"/>
          </a:p>
        </p:txBody>
      </p:sp>
    </p:spTree>
    <p:extLst>
      <p:ext uri="{BB962C8B-B14F-4D97-AF65-F5344CB8AC3E}">
        <p14:creationId xmlns:p14="http://schemas.microsoft.com/office/powerpoint/2010/main" val="1661886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473146"/>
            <a:ext cx="6822017" cy="1631322"/>
          </a:xfrm>
        </p:spPr>
        <p:txBody>
          <a:bodyPr>
            <a:normAutofit lnSpcReduction="10000"/>
          </a:bodyPr>
          <a:lstStyle/>
          <a:p>
            <a:r>
              <a:rPr lang="en-GB" dirty="0" smtClean="0"/>
              <a:t>Over the period 2006-2012 found diversification to be a positive impact on employment amongst Irish regions.</a:t>
            </a:r>
          </a:p>
          <a:p>
            <a:pPr lvl="1"/>
            <a:r>
              <a:rPr lang="en-GB" dirty="0" smtClean="0"/>
              <a:t>Relatedness was beneficial to employment, having a broad range of sectors was more conducive to lessening the impact of the economic downturn.  </a:t>
            </a:r>
            <a:endParaRPr lang="en-GB" dirty="0"/>
          </a:p>
        </p:txBody>
      </p:sp>
      <p:pic>
        <p:nvPicPr>
          <p:cNvPr id="5" name="Content Placeholder 4"/>
          <p:cNvPicPr>
            <a:picLocks noChangeAspect="1"/>
          </p:cNvPicPr>
          <p:nvPr/>
        </p:nvPicPr>
        <p:blipFill>
          <a:blip r:embed="rId2"/>
          <a:stretch>
            <a:fillRect/>
          </a:stretch>
        </p:blipFill>
        <p:spPr>
          <a:xfrm>
            <a:off x="391650" y="214183"/>
            <a:ext cx="7137733" cy="4154717"/>
          </a:xfrm>
          <a:prstGeom prst="rect">
            <a:avLst/>
          </a:prstGeom>
        </p:spPr>
      </p:pic>
    </p:spTree>
    <p:extLst>
      <p:ext uri="{BB962C8B-B14F-4D97-AF65-F5344CB8AC3E}">
        <p14:creationId xmlns:p14="http://schemas.microsoft.com/office/powerpoint/2010/main" val="302440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Diversity vs Specialisation?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a:t>A</a:t>
            </a:r>
            <a:r>
              <a:rPr lang="en-GB" dirty="0" smtClean="0"/>
              <a:t>mongst </a:t>
            </a:r>
            <a:r>
              <a:rPr lang="en-GB" dirty="0"/>
              <a:t>academics debate has raged as to whether specialization or diversity is most conducive to local </a:t>
            </a:r>
            <a:r>
              <a:rPr lang="en-GB" dirty="0" smtClean="0"/>
              <a:t>growth (</a:t>
            </a:r>
            <a:r>
              <a:rPr lang="en-GB" dirty="0"/>
              <a:t>Cingano and </a:t>
            </a:r>
            <a:r>
              <a:rPr lang="en-GB" dirty="0" err="1" smtClean="0"/>
              <a:t>Schivardi</a:t>
            </a:r>
            <a:r>
              <a:rPr lang="en-GB" dirty="0" smtClean="0"/>
              <a:t>, 2004).</a:t>
            </a:r>
          </a:p>
          <a:p>
            <a:r>
              <a:rPr lang="en-GB" dirty="0"/>
              <a:t>D</a:t>
            </a:r>
            <a:r>
              <a:rPr lang="en-GB" dirty="0" smtClean="0"/>
              <a:t>iverse regions </a:t>
            </a:r>
            <a:r>
              <a:rPr lang="en-GB" dirty="0"/>
              <a:t>are more protected from volatility of the business cycle, thus better equipped to avoid large fluctuations in </a:t>
            </a:r>
            <a:r>
              <a:rPr lang="en-GB" dirty="0" smtClean="0"/>
              <a:t>employment (</a:t>
            </a:r>
            <a:r>
              <a:rPr lang="en-GB" dirty="0" err="1" smtClean="0"/>
              <a:t>Hackbart</a:t>
            </a:r>
            <a:r>
              <a:rPr lang="en-GB" dirty="0" smtClean="0"/>
              <a:t> </a:t>
            </a:r>
            <a:r>
              <a:rPr lang="en-GB" dirty="0"/>
              <a:t>and </a:t>
            </a:r>
            <a:r>
              <a:rPr lang="en-GB" dirty="0" smtClean="0"/>
              <a:t>Anderson,1975</a:t>
            </a:r>
            <a:r>
              <a:rPr lang="en-GB" dirty="0"/>
              <a:t>;</a:t>
            </a:r>
            <a:r>
              <a:rPr lang="en-GB" dirty="0" smtClean="0"/>
              <a:t> </a:t>
            </a:r>
            <a:r>
              <a:rPr lang="en-GB" dirty="0" err="1" smtClean="0"/>
              <a:t>Dissart</a:t>
            </a:r>
            <a:r>
              <a:rPr lang="en-GB" dirty="0" smtClean="0"/>
              <a:t>, 2003).</a:t>
            </a:r>
          </a:p>
          <a:p>
            <a:pPr lvl="1"/>
            <a:r>
              <a:rPr lang="en-GB" dirty="0" err="1" smtClean="0"/>
              <a:t>Jacobian</a:t>
            </a:r>
            <a:r>
              <a:rPr lang="en-GB" dirty="0" smtClean="0"/>
              <a:t> externalities. </a:t>
            </a:r>
          </a:p>
          <a:p>
            <a:r>
              <a:rPr lang="en-GB" dirty="0"/>
              <a:t>R</a:t>
            </a:r>
            <a:r>
              <a:rPr lang="en-GB" dirty="0" smtClean="0"/>
              <a:t>egional </a:t>
            </a:r>
            <a:r>
              <a:rPr lang="en-GB" dirty="0"/>
              <a:t>specialisation may enable </a:t>
            </a:r>
            <a:r>
              <a:rPr lang="en-GB" dirty="0" smtClean="0"/>
              <a:t>employment growth as firms not only compete but cooperate with each other for scarce resources.</a:t>
            </a:r>
          </a:p>
          <a:p>
            <a:pPr lvl="1"/>
            <a:r>
              <a:rPr lang="en-GB" dirty="0" smtClean="0"/>
              <a:t>MAR externalities. </a:t>
            </a:r>
            <a:endParaRPr lang="en-GB" dirty="0" smtClean="0"/>
          </a:p>
          <a:p>
            <a:r>
              <a:rPr lang="en-GB" b="1" dirty="0" smtClean="0"/>
              <a:t>We wish to examine how various externalities can influence </a:t>
            </a:r>
            <a:r>
              <a:rPr lang="en-GB" b="1" dirty="0" err="1" smtClean="0"/>
              <a:t>sectoral</a:t>
            </a:r>
            <a:r>
              <a:rPr lang="en-GB" b="1" dirty="0" smtClean="0"/>
              <a:t> employment patterns. </a:t>
            </a:r>
          </a:p>
          <a:p>
            <a:pPr lvl="1"/>
            <a:r>
              <a:rPr lang="en-GB" b="1" dirty="0" smtClean="0"/>
              <a:t>More an analysis of resilience than growth given the time period under consideration. </a:t>
            </a:r>
            <a:endParaRPr lang="en-GB" b="1" dirty="0" smtClean="0"/>
          </a:p>
        </p:txBody>
      </p:sp>
    </p:spTree>
    <p:extLst>
      <p:ext uri="{BB962C8B-B14F-4D97-AF65-F5344CB8AC3E}">
        <p14:creationId xmlns:p14="http://schemas.microsoft.com/office/powerpoint/2010/main" val="108738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Theoretical framework </a:t>
            </a:r>
            <a:endParaRPr lang="en-GB" dirty="0"/>
          </a:p>
        </p:txBody>
      </p:sp>
      <p:sp>
        <p:nvSpPr>
          <p:cNvPr id="3" name="Content Placeholder 2"/>
          <p:cNvSpPr>
            <a:spLocks noGrp="1"/>
          </p:cNvSpPr>
          <p:nvPr>
            <p:ph idx="1"/>
          </p:nvPr>
        </p:nvSpPr>
        <p:spPr/>
        <p:txBody>
          <a:bodyPr/>
          <a:lstStyle/>
          <a:p>
            <a:r>
              <a:rPr lang="en-GB" dirty="0" smtClean="0"/>
              <a:t>Based on the model presented in Bishop and </a:t>
            </a:r>
            <a:r>
              <a:rPr lang="en-GB" dirty="0" err="1" smtClean="0"/>
              <a:t>Gripaios</a:t>
            </a:r>
            <a:r>
              <a:rPr lang="en-GB" dirty="0" smtClean="0"/>
              <a:t> (2010) </a:t>
            </a:r>
          </a:p>
          <a:p>
            <a:pPr lvl="1"/>
            <a:r>
              <a:rPr lang="en-GB" dirty="0" smtClean="0"/>
              <a:t>Based of </a:t>
            </a:r>
            <a:r>
              <a:rPr lang="en-GB" dirty="0" err="1" smtClean="0"/>
              <a:t>Glaeser</a:t>
            </a:r>
            <a:r>
              <a:rPr lang="en-GB" dirty="0" smtClean="0"/>
              <a:t> et al. (1992) work.</a:t>
            </a:r>
          </a:p>
          <a:p>
            <a:pPr lvl="2"/>
            <a:r>
              <a:rPr lang="en-GB" dirty="0" smtClean="0"/>
              <a:t>Chosen due to lack of information on local capital inputs.</a:t>
            </a:r>
          </a:p>
          <a:p>
            <a:r>
              <a:rPr lang="en-GB" dirty="0" smtClean="0"/>
              <a:t>Assumptions.</a:t>
            </a:r>
          </a:p>
          <a:p>
            <a:pPr lvl="1"/>
            <a:r>
              <a:rPr lang="en-GB" dirty="0" smtClean="0"/>
              <a:t>Assume that wage growth and technological growth is homogenous across Irish regions. </a:t>
            </a:r>
          </a:p>
          <a:p>
            <a:r>
              <a:rPr lang="en-GB" dirty="0" smtClean="0"/>
              <a:t>Employment growth can be explained by various externalities and competitive effects.</a:t>
            </a:r>
          </a:p>
          <a:p>
            <a:pPr lvl="1"/>
            <a:r>
              <a:rPr lang="en-GB" dirty="0" smtClean="0"/>
              <a:t>MAR externalities.</a:t>
            </a:r>
          </a:p>
          <a:p>
            <a:pPr lvl="1"/>
            <a:r>
              <a:rPr lang="en-GB" dirty="0" smtClean="0"/>
              <a:t>Jacobs externalities.</a:t>
            </a:r>
          </a:p>
          <a:p>
            <a:pPr lvl="1"/>
            <a:r>
              <a:rPr lang="en-GB" dirty="0" smtClean="0"/>
              <a:t>Urbanisation economies.</a:t>
            </a:r>
          </a:p>
          <a:p>
            <a:pPr lvl="1"/>
            <a:r>
              <a:rPr lang="en-GB" dirty="0" smtClean="0"/>
              <a:t>Local competition. </a:t>
            </a:r>
            <a:endParaRPr lang="en-GB" dirty="0" smtClean="0"/>
          </a:p>
          <a:p>
            <a:endParaRPr lang="en-GB" dirty="0" smtClean="0"/>
          </a:p>
        </p:txBody>
      </p:sp>
    </p:spTree>
    <p:extLst>
      <p:ext uri="{BB962C8B-B14F-4D97-AF65-F5344CB8AC3E}">
        <p14:creationId xmlns:p14="http://schemas.microsoft.com/office/powerpoint/2010/main" val="290606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Externalities and employment patterns </a:t>
            </a:r>
            <a:endParaRPr lang="en-GB" dirty="0"/>
          </a:p>
        </p:txBody>
      </p:sp>
      <p:sp>
        <p:nvSpPr>
          <p:cNvPr id="3" name="Content Placeholder 2"/>
          <p:cNvSpPr>
            <a:spLocks noGrp="1"/>
          </p:cNvSpPr>
          <p:nvPr>
            <p:ph idx="1"/>
          </p:nvPr>
        </p:nvSpPr>
        <p:spPr/>
        <p:txBody>
          <a:bodyPr>
            <a:normAutofit lnSpcReduction="10000"/>
          </a:bodyPr>
          <a:lstStyle/>
          <a:p>
            <a:r>
              <a:rPr lang="en-GB" dirty="0" smtClean="0"/>
              <a:t>26 2-digit NACE sectors from 2006-2012.</a:t>
            </a:r>
          </a:p>
          <a:p>
            <a:endParaRPr lang="en-GB" dirty="0" smtClean="0"/>
          </a:p>
          <a:p>
            <a:r>
              <a:rPr lang="en-GB" dirty="0" smtClean="0"/>
              <a:t>Regional Characteristics</a:t>
            </a:r>
          </a:p>
          <a:p>
            <a:pPr lvl="1"/>
            <a:r>
              <a:rPr lang="en-GB" dirty="0" smtClean="0"/>
              <a:t>Unrelated Variety – Share of NACE 2-digit cat in region </a:t>
            </a:r>
            <a:r>
              <a:rPr lang="en-GB" dirty="0" err="1" smtClean="0"/>
              <a:t>i</a:t>
            </a:r>
            <a:r>
              <a:rPr lang="en-GB" dirty="0" smtClean="0"/>
              <a:t> for time period t.</a:t>
            </a:r>
          </a:p>
          <a:p>
            <a:pPr lvl="1"/>
            <a:r>
              <a:rPr lang="en-GB" dirty="0" smtClean="0"/>
              <a:t>Related Variety – Share of NACE 4-digit cat within each 2-digit sector in region </a:t>
            </a:r>
            <a:r>
              <a:rPr lang="en-GB" dirty="0" err="1" smtClean="0"/>
              <a:t>i</a:t>
            </a:r>
            <a:r>
              <a:rPr lang="en-GB" dirty="0" smtClean="0"/>
              <a:t> for time period t. </a:t>
            </a:r>
          </a:p>
          <a:p>
            <a:pPr lvl="1"/>
            <a:r>
              <a:rPr lang="en-GB" dirty="0" smtClean="0"/>
              <a:t>Location Quotient – Proportion of  regional employment in the sector relative to total regional employment/Proportion national employment in the sector relative to total national employment.  </a:t>
            </a:r>
          </a:p>
          <a:p>
            <a:pPr lvl="1"/>
            <a:r>
              <a:rPr lang="en-GB" dirty="0" smtClean="0"/>
              <a:t>Competition – Proportion of micro firms in a region relative to the national average. (&lt;10). </a:t>
            </a:r>
          </a:p>
          <a:p>
            <a:pPr lvl="1"/>
            <a:r>
              <a:rPr lang="en-GB" dirty="0" smtClean="0"/>
              <a:t>Population Density – Proxy for Urbanisation Economies. </a:t>
            </a:r>
          </a:p>
          <a:p>
            <a:r>
              <a:rPr lang="en-GB" dirty="0" smtClean="0"/>
              <a:t>Utilise a fixed effects estimator in all cases.</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833436257"/>
              </p:ext>
            </p:extLst>
          </p:nvPr>
        </p:nvGraphicFramePr>
        <p:xfrm>
          <a:off x="2530475" y="2114550"/>
          <a:ext cx="2073275" cy="736600"/>
        </p:xfrm>
        <a:graphic>
          <a:graphicData uri="http://schemas.openxmlformats.org/presentationml/2006/ole">
            <mc:AlternateContent xmlns:mc="http://schemas.openxmlformats.org/markup-compatibility/2006">
              <mc:Choice xmlns:v="urn:schemas-microsoft-com:vml" Requires="v">
                <p:oleObj spid="_x0000_s1053" name="Equation" r:id="rId3" imgW="1282680" imgH="457200" progId="Equation.3">
                  <p:embed/>
                </p:oleObj>
              </mc:Choice>
              <mc:Fallback>
                <p:oleObj name="Equation" r:id="rId3" imgW="1282680" imgH="457200" progId="Equation.3">
                  <p:embed/>
                  <p:pic>
                    <p:nvPicPr>
                      <p:cNvPr id="0" name=""/>
                      <p:cNvPicPr>
                        <a:picLocks noChangeAspect="1" noChangeArrowheads="1"/>
                      </p:cNvPicPr>
                      <p:nvPr/>
                    </p:nvPicPr>
                    <p:blipFill>
                      <a:blip r:embed="rId4"/>
                      <a:srcRect/>
                      <a:stretch>
                        <a:fillRect/>
                      </a:stretch>
                    </p:blipFill>
                    <p:spPr bwMode="auto">
                      <a:xfrm>
                        <a:off x="2530475" y="2114550"/>
                        <a:ext cx="2073275" cy="736600"/>
                      </a:xfrm>
                      <a:prstGeom prst="rect">
                        <a:avLst/>
                      </a:prstGeom>
                      <a:noFill/>
                    </p:spPr>
                  </p:pic>
                </p:oleObj>
              </mc:Fallback>
            </mc:AlternateContent>
          </a:graphicData>
        </a:graphic>
      </p:graphicFrame>
      <p:sp>
        <p:nvSpPr>
          <p:cNvPr id="5" name="TextBox 4"/>
          <p:cNvSpPr txBox="1"/>
          <p:nvPr/>
        </p:nvSpPr>
        <p:spPr>
          <a:xfrm>
            <a:off x="6373511" y="2114828"/>
            <a:ext cx="560172" cy="369332"/>
          </a:xfrm>
          <a:prstGeom prst="rect">
            <a:avLst/>
          </a:prstGeom>
          <a:noFill/>
        </p:spPr>
        <p:txBody>
          <a:bodyPr wrap="square" rtlCol="0">
            <a:spAutoFit/>
          </a:bodyPr>
          <a:lstStyle/>
          <a:p>
            <a:r>
              <a:rPr lang="en-GB" dirty="0" smtClean="0"/>
              <a:t>(1)</a:t>
            </a:r>
            <a:endParaRPr lang="en-GB" dirty="0"/>
          </a:p>
        </p:txBody>
      </p:sp>
    </p:spTree>
    <p:extLst>
      <p:ext uri="{BB962C8B-B14F-4D97-AF65-F5344CB8AC3E}">
        <p14:creationId xmlns:p14="http://schemas.microsoft.com/office/powerpoint/2010/main" val="1490400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26 2-digit sectors</a:t>
            </a:r>
            <a:endParaRPr lang="en-GB" dirty="0"/>
          </a:p>
        </p:txBody>
      </p:sp>
      <p:pic>
        <p:nvPicPr>
          <p:cNvPr id="4" name="Content Placeholder 3"/>
          <p:cNvPicPr>
            <a:picLocks noGrp="1" noChangeAspect="1"/>
          </p:cNvPicPr>
          <p:nvPr>
            <p:ph idx="1"/>
          </p:nvPr>
        </p:nvPicPr>
        <p:blipFill>
          <a:blip r:embed="rId2"/>
          <a:stretch>
            <a:fillRect/>
          </a:stretch>
        </p:blipFill>
        <p:spPr>
          <a:xfrm>
            <a:off x="46979" y="1251905"/>
            <a:ext cx="7638923" cy="5239511"/>
          </a:xfrm>
          <a:prstGeom prst="rect">
            <a:avLst/>
          </a:prstGeom>
        </p:spPr>
      </p:pic>
    </p:spTree>
    <p:extLst>
      <p:ext uri="{BB962C8B-B14F-4D97-AF65-F5344CB8AC3E}">
        <p14:creationId xmlns:p14="http://schemas.microsoft.com/office/powerpoint/2010/main" val="2567875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results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Most models presented a reasonable level of fit.</a:t>
            </a:r>
          </a:p>
          <a:p>
            <a:pPr lvl="1"/>
            <a:r>
              <a:rPr lang="en-GB" dirty="0" smtClean="0"/>
              <a:t>(</a:t>
            </a:r>
            <a:r>
              <a:rPr lang="en-GB" dirty="0"/>
              <a:t>1, 10, 26, 55, 64, 81, 86</a:t>
            </a:r>
            <a:r>
              <a:rPr lang="en-GB" dirty="0" smtClean="0"/>
              <a:t>). </a:t>
            </a:r>
          </a:p>
          <a:p>
            <a:r>
              <a:rPr lang="en-GB" dirty="0" smtClean="0"/>
              <a:t>Six cases unbalanced panel.</a:t>
            </a:r>
          </a:p>
          <a:p>
            <a:pPr lvl="1"/>
            <a:r>
              <a:rPr lang="en-GB" dirty="0" smtClean="0"/>
              <a:t>(</a:t>
            </a:r>
            <a:r>
              <a:rPr lang="en-GB" dirty="0"/>
              <a:t>26, 32, 64, 78, 84, 87</a:t>
            </a:r>
            <a:r>
              <a:rPr lang="en-GB" dirty="0" smtClean="0"/>
              <a:t>).</a:t>
            </a:r>
          </a:p>
          <a:p>
            <a:r>
              <a:rPr lang="en-GB" dirty="0" smtClean="0"/>
              <a:t>Most consistent impact is that of specialisation.</a:t>
            </a:r>
          </a:p>
          <a:p>
            <a:pPr lvl="1"/>
            <a:r>
              <a:rPr lang="en-GB" dirty="0" smtClean="0"/>
              <a:t>Positive and significant in all but one case.</a:t>
            </a:r>
          </a:p>
          <a:p>
            <a:pPr lvl="1"/>
            <a:r>
              <a:rPr lang="en-GB" dirty="0" smtClean="0"/>
              <a:t>Large in (43,62,84,88,96).</a:t>
            </a:r>
          </a:p>
          <a:p>
            <a:r>
              <a:rPr lang="en-GB" dirty="0" smtClean="0"/>
              <a:t>Competition variable is significant in only three cases.</a:t>
            </a:r>
          </a:p>
          <a:p>
            <a:pPr lvl="1"/>
            <a:r>
              <a:rPr lang="en-GB" dirty="0" smtClean="0"/>
              <a:t>+ (32), - (58,86).</a:t>
            </a:r>
          </a:p>
          <a:p>
            <a:r>
              <a:rPr lang="en-GB" dirty="0" smtClean="0"/>
              <a:t>Unrelated Variety is significant in 13 cases.</a:t>
            </a:r>
          </a:p>
          <a:p>
            <a:pPr lvl="1"/>
            <a:r>
              <a:rPr lang="en-GB" dirty="0" err="1"/>
              <a:t>Agri</a:t>
            </a:r>
            <a:r>
              <a:rPr lang="en-GB" dirty="0"/>
              <a:t>, Industry and </a:t>
            </a:r>
            <a:r>
              <a:rPr lang="en-GB" dirty="0" smtClean="0"/>
              <a:t>Distribution: </a:t>
            </a:r>
            <a:r>
              <a:rPr lang="en-GB" dirty="0" smtClean="0"/>
              <a:t>+ 5, - 1.</a:t>
            </a:r>
          </a:p>
          <a:p>
            <a:pPr lvl="1"/>
            <a:r>
              <a:rPr lang="en-GB" dirty="0" smtClean="0"/>
              <a:t>Business </a:t>
            </a:r>
            <a:r>
              <a:rPr lang="en-GB" dirty="0" smtClean="0"/>
              <a:t>Services:+ </a:t>
            </a:r>
            <a:r>
              <a:rPr lang="en-GB" dirty="0" smtClean="0"/>
              <a:t>3, -1. </a:t>
            </a:r>
          </a:p>
          <a:p>
            <a:pPr lvl="1"/>
            <a:r>
              <a:rPr lang="en-GB" dirty="0" smtClean="0"/>
              <a:t>Personal </a:t>
            </a:r>
            <a:r>
              <a:rPr lang="en-GB" dirty="0" smtClean="0"/>
              <a:t>Services: -</a:t>
            </a:r>
            <a:r>
              <a:rPr lang="en-GB" dirty="0" smtClean="0"/>
              <a:t>3. </a:t>
            </a:r>
          </a:p>
          <a:p>
            <a:r>
              <a:rPr lang="en-GB" dirty="0" smtClean="0"/>
              <a:t>Related Variety significant in 12 cases.</a:t>
            </a:r>
          </a:p>
          <a:p>
            <a:pPr lvl="1"/>
            <a:r>
              <a:rPr lang="en-GB" dirty="0" smtClean="0"/>
              <a:t>Inconsistent sign across sectors.</a:t>
            </a:r>
          </a:p>
          <a:p>
            <a:pPr lvl="2"/>
            <a:r>
              <a:rPr lang="en-GB" dirty="0" smtClean="0"/>
              <a:t>+(</a:t>
            </a:r>
            <a:r>
              <a:rPr lang="en-GB" dirty="0"/>
              <a:t>1, 43, 55, </a:t>
            </a:r>
            <a:r>
              <a:rPr lang="en-GB" dirty="0" smtClean="0"/>
              <a:t>62, 68) – (</a:t>
            </a:r>
            <a:r>
              <a:rPr lang="en-GB" dirty="0"/>
              <a:t>10, 32, 41, 46, 49, 56, </a:t>
            </a:r>
            <a:r>
              <a:rPr lang="en-GB" dirty="0" smtClean="0"/>
              <a:t>86, 96). </a:t>
            </a:r>
          </a:p>
          <a:p>
            <a:r>
              <a:rPr lang="en-GB" dirty="0" smtClean="0"/>
              <a:t>Population Density significant in 24 cases.	</a:t>
            </a:r>
          </a:p>
          <a:p>
            <a:pPr lvl="1"/>
            <a:r>
              <a:rPr lang="en-GB" dirty="0" smtClean="0"/>
              <a:t>Positive effect in five sectors with the remainder negative. </a:t>
            </a:r>
          </a:p>
          <a:p>
            <a:pPr lvl="1"/>
            <a:endParaRPr lang="en-GB" dirty="0" smtClean="0"/>
          </a:p>
          <a:p>
            <a:pPr lvl="1"/>
            <a:endParaRPr lang="en-GB" dirty="0" smtClean="0"/>
          </a:p>
        </p:txBody>
      </p:sp>
    </p:spTree>
    <p:extLst>
      <p:ext uri="{BB962C8B-B14F-4D97-AF65-F5344CB8AC3E}">
        <p14:creationId xmlns:p14="http://schemas.microsoft.com/office/powerpoint/2010/main" val="2876941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6822017" cy="784051"/>
          </a:xfrm>
        </p:spPr>
        <p:txBody>
          <a:bodyPr>
            <a:normAutofit fontScale="90000"/>
          </a:bodyPr>
          <a:lstStyle/>
          <a:p>
            <a:r>
              <a:rPr lang="en-GB" dirty="0" smtClean="0"/>
              <a:t>Agriculture, Industry and Distribution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01423276"/>
              </p:ext>
            </p:extLst>
          </p:nvPr>
        </p:nvGraphicFramePr>
        <p:xfrm>
          <a:off x="0" y="1161536"/>
          <a:ext cx="8872148" cy="5202568"/>
        </p:xfrm>
        <a:graphic>
          <a:graphicData uri="http://schemas.openxmlformats.org/drawingml/2006/table">
            <a:tbl>
              <a:tblPr firstRow="1" firstCol="1" bandRow="1">
                <a:tableStyleId>{2D5ABB26-0587-4C30-8999-92F81FD0307C}</a:tableStyleId>
              </a:tblPr>
              <a:tblGrid>
                <a:gridCol w="877266"/>
                <a:gridCol w="877266"/>
                <a:gridCol w="877266"/>
                <a:gridCol w="877266"/>
                <a:gridCol w="1040057"/>
                <a:gridCol w="804917"/>
                <a:gridCol w="786825"/>
                <a:gridCol w="877266"/>
                <a:gridCol w="877266"/>
                <a:gridCol w="976753"/>
              </a:tblGrid>
              <a:tr h="141161">
                <a:tc gridSpan="10">
                  <a:txBody>
                    <a:bodyPr/>
                    <a:lstStyle/>
                    <a:p>
                      <a:pPr algn="ctr">
                        <a:lnSpc>
                          <a:spcPct val="107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3161">
                <a:tc>
                  <a:txBody>
                    <a:bodyPr/>
                    <a:lstStyle/>
                    <a:p>
                      <a:pPr algn="ctr">
                        <a:lnSpc>
                          <a:spcPct val="107000"/>
                        </a:lnSpc>
                        <a:spcAft>
                          <a:spcPts val="0"/>
                        </a:spcAft>
                      </a:pPr>
                      <a:r>
                        <a:rPr lang="en-GB" sz="1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a:lnSpc>
                          <a:spcPct val="107000"/>
                        </a:lnSpc>
                        <a:spcAft>
                          <a:spcPts val="0"/>
                        </a:spcAft>
                      </a:pPr>
                      <a:r>
                        <a:rPr lang="en-GB" sz="1100" dirty="0">
                          <a:effectLst/>
                        </a:rPr>
                        <a:t>Sector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3161">
                <a:tc>
                  <a:txBody>
                    <a:bodyPr/>
                    <a:lstStyle/>
                    <a:p>
                      <a:pPr algn="just">
                        <a:lnSpc>
                          <a:spcPct val="107000"/>
                        </a:lnSpc>
                        <a:spcAft>
                          <a:spcPts val="0"/>
                        </a:spcAft>
                      </a:pPr>
                      <a:r>
                        <a:rPr lang="en-GB" sz="11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26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32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41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43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46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49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r>
              <a:tr h="495227">
                <a:tc>
                  <a:txBody>
                    <a:bodyPr/>
                    <a:lstStyle/>
                    <a:p>
                      <a:pPr algn="just">
                        <a:lnSpc>
                          <a:spcPct val="107000"/>
                        </a:lnSpc>
                        <a:spcAft>
                          <a:spcPts val="0"/>
                        </a:spcAft>
                      </a:pPr>
                      <a:r>
                        <a:rPr lang="en-GB" sz="1100">
                          <a:effectLst/>
                        </a:rPr>
                        <a:t>Constant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9.854***</a:t>
                      </a:r>
                      <a:endParaRPr lang="en-GB" sz="1000">
                        <a:effectLst/>
                      </a:endParaRPr>
                    </a:p>
                    <a:p>
                      <a:pPr algn="ctr">
                        <a:lnSpc>
                          <a:spcPct val="107000"/>
                        </a:lnSpc>
                        <a:spcAft>
                          <a:spcPts val="0"/>
                        </a:spcAft>
                      </a:pPr>
                      <a:r>
                        <a:rPr lang="en-GB" sz="1100">
                          <a:effectLst/>
                        </a:rPr>
                        <a:t>(0.473)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10.185***</a:t>
                      </a:r>
                      <a:endParaRPr lang="en-GB" sz="1000">
                        <a:effectLst/>
                      </a:endParaRPr>
                    </a:p>
                    <a:p>
                      <a:pPr algn="ctr">
                        <a:lnSpc>
                          <a:spcPct val="107000"/>
                        </a:lnSpc>
                        <a:spcAft>
                          <a:spcPts val="0"/>
                        </a:spcAft>
                      </a:pPr>
                      <a:r>
                        <a:rPr lang="en-GB" sz="1100">
                          <a:effectLst/>
                        </a:rPr>
                        <a:t>(0.403)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25.031***</a:t>
                      </a:r>
                      <a:endParaRPr lang="en-GB" sz="1000">
                        <a:effectLst/>
                      </a:endParaRPr>
                    </a:p>
                    <a:p>
                      <a:pPr algn="ctr">
                        <a:lnSpc>
                          <a:spcPct val="107000"/>
                        </a:lnSpc>
                        <a:spcAft>
                          <a:spcPts val="0"/>
                        </a:spcAft>
                      </a:pPr>
                      <a:r>
                        <a:rPr lang="en-GB" sz="1100">
                          <a:effectLst/>
                        </a:rPr>
                        <a:t>(1.886)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6.539***</a:t>
                      </a:r>
                      <a:endParaRPr lang="en-GB" sz="1000" dirty="0">
                        <a:effectLst/>
                      </a:endParaRPr>
                    </a:p>
                    <a:p>
                      <a:pPr algn="ctr">
                        <a:lnSpc>
                          <a:spcPct val="107000"/>
                        </a:lnSpc>
                        <a:spcAft>
                          <a:spcPts val="0"/>
                        </a:spcAft>
                      </a:pPr>
                      <a:r>
                        <a:rPr lang="en-GB" sz="1100" dirty="0">
                          <a:effectLst/>
                        </a:rPr>
                        <a:t>(0.264)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40.963***</a:t>
                      </a:r>
                      <a:endParaRPr lang="en-GB" sz="1000">
                        <a:effectLst/>
                      </a:endParaRPr>
                    </a:p>
                    <a:p>
                      <a:pPr algn="ctr">
                        <a:lnSpc>
                          <a:spcPct val="107000"/>
                        </a:lnSpc>
                        <a:spcAft>
                          <a:spcPts val="0"/>
                        </a:spcAft>
                      </a:pPr>
                      <a:r>
                        <a:rPr lang="en-GB" sz="1100">
                          <a:effectLst/>
                        </a:rPr>
                        <a:t>(5.588)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39.276***</a:t>
                      </a:r>
                      <a:endParaRPr lang="en-GB" sz="1000">
                        <a:effectLst/>
                      </a:endParaRPr>
                    </a:p>
                    <a:p>
                      <a:pPr algn="ctr">
                        <a:lnSpc>
                          <a:spcPct val="107000"/>
                        </a:lnSpc>
                        <a:spcAft>
                          <a:spcPts val="0"/>
                        </a:spcAft>
                      </a:pPr>
                      <a:r>
                        <a:rPr lang="en-GB" sz="1100">
                          <a:effectLst/>
                        </a:rPr>
                        <a:t>(3.055)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14.460***</a:t>
                      </a:r>
                      <a:endParaRPr lang="en-GB" sz="1000">
                        <a:effectLst/>
                      </a:endParaRPr>
                    </a:p>
                    <a:p>
                      <a:pPr algn="ctr">
                        <a:lnSpc>
                          <a:spcPct val="107000"/>
                        </a:lnSpc>
                        <a:spcAft>
                          <a:spcPts val="0"/>
                        </a:spcAft>
                      </a:pPr>
                      <a:r>
                        <a:rPr lang="en-GB" sz="1100">
                          <a:effectLst/>
                        </a:rPr>
                        <a:t>(1.497)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14.364***</a:t>
                      </a:r>
                      <a:endParaRPr lang="en-GB" sz="1000">
                        <a:effectLst/>
                      </a:endParaRPr>
                    </a:p>
                    <a:p>
                      <a:pPr algn="ctr">
                        <a:lnSpc>
                          <a:spcPct val="107000"/>
                        </a:lnSpc>
                        <a:spcAft>
                          <a:spcPts val="0"/>
                        </a:spcAft>
                      </a:pPr>
                      <a:r>
                        <a:rPr lang="en-GB" sz="1100">
                          <a:effectLst/>
                        </a:rPr>
                        <a:t>(0.805)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10.553***</a:t>
                      </a:r>
                      <a:endParaRPr lang="en-GB" sz="1000">
                        <a:effectLst/>
                      </a:endParaRPr>
                    </a:p>
                    <a:p>
                      <a:pPr algn="ctr">
                        <a:lnSpc>
                          <a:spcPct val="107000"/>
                        </a:lnSpc>
                        <a:spcAft>
                          <a:spcPts val="0"/>
                        </a:spcAft>
                      </a:pPr>
                      <a:r>
                        <a:rPr lang="en-GB" sz="1100">
                          <a:effectLst/>
                        </a:rPr>
                        <a:t>(0.695)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620709">
                <a:tc>
                  <a:txBody>
                    <a:bodyPr/>
                    <a:lstStyle/>
                    <a:p>
                      <a:pPr algn="just">
                        <a:lnSpc>
                          <a:spcPct val="107000"/>
                        </a:lnSpc>
                        <a:spcAft>
                          <a:spcPts val="0"/>
                        </a:spcAft>
                      </a:pPr>
                      <a:r>
                        <a:rPr lang="en-GB" sz="1100">
                          <a:effectLst/>
                        </a:rPr>
                        <a:t>Unrelated Variety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1.687*</a:t>
                      </a:r>
                      <a:endParaRPr lang="en-GB" sz="1000" dirty="0">
                        <a:effectLst/>
                      </a:endParaRPr>
                    </a:p>
                    <a:p>
                      <a:pPr algn="ctr">
                        <a:lnSpc>
                          <a:spcPct val="107000"/>
                        </a:lnSpc>
                        <a:spcAft>
                          <a:spcPts val="0"/>
                        </a:spcAft>
                      </a:pPr>
                      <a:r>
                        <a:rPr lang="en-GB" sz="1100" dirty="0">
                          <a:effectLst/>
                        </a:rPr>
                        <a:t>(0.016)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0.048</a:t>
                      </a:r>
                      <a:endParaRPr lang="en-GB" sz="1000" dirty="0">
                        <a:effectLst/>
                      </a:endParaRPr>
                    </a:p>
                    <a:p>
                      <a:pPr algn="ctr">
                        <a:lnSpc>
                          <a:spcPct val="107000"/>
                        </a:lnSpc>
                        <a:spcAft>
                          <a:spcPts val="0"/>
                        </a:spcAft>
                      </a:pPr>
                      <a:r>
                        <a:rPr lang="en-GB" sz="1100" dirty="0">
                          <a:effectLst/>
                        </a:rPr>
                        <a:t>(0.614)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6.041**</a:t>
                      </a:r>
                      <a:endParaRPr lang="en-GB" sz="1000" dirty="0">
                        <a:effectLst/>
                      </a:endParaRPr>
                    </a:p>
                    <a:p>
                      <a:pPr algn="ctr">
                        <a:lnSpc>
                          <a:spcPct val="107000"/>
                        </a:lnSpc>
                        <a:spcAft>
                          <a:spcPts val="0"/>
                        </a:spcAft>
                      </a:pPr>
                      <a:r>
                        <a:rPr lang="en-GB" sz="1100" dirty="0">
                          <a:effectLst/>
                        </a:rPr>
                        <a:t>(2.153)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-1.579***</a:t>
                      </a:r>
                      <a:endParaRPr lang="en-GB" sz="1000" dirty="0">
                        <a:effectLst/>
                      </a:endParaRPr>
                    </a:p>
                    <a:p>
                      <a:pPr algn="ctr">
                        <a:lnSpc>
                          <a:spcPct val="107000"/>
                        </a:lnSpc>
                        <a:spcAft>
                          <a:spcPts val="0"/>
                        </a:spcAft>
                      </a:pPr>
                      <a:r>
                        <a:rPr lang="en-GB" sz="1100" dirty="0">
                          <a:effectLst/>
                        </a:rPr>
                        <a:t>(0.166)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6.761**</a:t>
                      </a:r>
                      <a:endParaRPr lang="en-GB" sz="1000" dirty="0">
                        <a:effectLst/>
                      </a:endParaRPr>
                    </a:p>
                    <a:p>
                      <a:pPr algn="ctr">
                        <a:lnSpc>
                          <a:spcPct val="107000"/>
                        </a:lnSpc>
                        <a:spcAft>
                          <a:spcPts val="0"/>
                        </a:spcAft>
                      </a:pPr>
                      <a:r>
                        <a:rPr lang="en-GB" sz="1100" dirty="0">
                          <a:effectLst/>
                        </a:rPr>
                        <a:t>(2.583)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6.733**</a:t>
                      </a:r>
                      <a:endParaRPr lang="en-GB" sz="1000" dirty="0">
                        <a:effectLst/>
                      </a:endParaRPr>
                    </a:p>
                    <a:p>
                      <a:pPr algn="ctr">
                        <a:lnSpc>
                          <a:spcPct val="107000"/>
                        </a:lnSpc>
                        <a:spcAft>
                          <a:spcPts val="0"/>
                        </a:spcAft>
                      </a:pPr>
                      <a:r>
                        <a:rPr lang="en-GB" sz="1100" dirty="0">
                          <a:effectLst/>
                        </a:rPr>
                        <a:t>(2.443)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1.745*</a:t>
                      </a:r>
                      <a:endParaRPr lang="en-GB" sz="1000" dirty="0">
                        <a:effectLst/>
                      </a:endParaRPr>
                    </a:p>
                    <a:p>
                      <a:pPr algn="ctr">
                        <a:lnSpc>
                          <a:spcPct val="107000"/>
                        </a:lnSpc>
                        <a:spcAft>
                          <a:spcPts val="0"/>
                        </a:spcAft>
                      </a:pPr>
                      <a:r>
                        <a:rPr lang="en-GB" sz="1100" dirty="0">
                          <a:effectLst/>
                        </a:rPr>
                        <a:t>(1.011)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1.295</a:t>
                      </a:r>
                      <a:endParaRPr lang="en-GB" sz="1000" dirty="0">
                        <a:effectLst/>
                      </a:endParaRPr>
                    </a:p>
                    <a:p>
                      <a:pPr algn="ctr">
                        <a:lnSpc>
                          <a:spcPct val="107000"/>
                        </a:lnSpc>
                        <a:spcAft>
                          <a:spcPts val="0"/>
                        </a:spcAft>
                      </a:pPr>
                      <a:r>
                        <a:rPr lang="en-GB" sz="1100" dirty="0">
                          <a:effectLst/>
                        </a:rPr>
                        <a:t>(1.046)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0.785</a:t>
                      </a:r>
                      <a:endParaRPr lang="en-GB" sz="1000">
                        <a:effectLst/>
                      </a:endParaRPr>
                    </a:p>
                    <a:p>
                      <a:pPr algn="ctr">
                        <a:lnSpc>
                          <a:spcPct val="107000"/>
                        </a:lnSpc>
                        <a:spcAft>
                          <a:spcPts val="0"/>
                        </a:spcAft>
                      </a:pPr>
                      <a:r>
                        <a:rPr lang="en-GB" sz="1100">
                          <a:effectLst/>
                        </a:rPr>
                        <a:t>(0.645)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620709">
                <a:tc>
                  <a:txBody>
                    <a:bodyPr/>
                    <a:lstStyle/>
                    <a:p>
                      <a:pPr algn="just">
                        <a:lnSpc>
                          <a:spcPct val="107000"/>
                        </a:lnSpc>
                        <a:spcAft>
                          <a:spcPts val="0"/>
                        </a:spcAft>
                      </a:pPr>
                      <a:r>
                        <a:rPr lang="en-GB" sz="1100">
                          <a:effectLst/>
                        </a:rPr>
                        <a:t>Density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-0.654***</a:t>
                      </a:r>
                      <a:endParaRPr lang="en-GB" sz="1000">
                        <a:effectLst/>
                      </a:endParaRPr>
                    </a:p>
                    <a:p>
                      <a:pPr algn="ctr">
                        <a:lnSpc>
                          <a:spcPct val="107000"/>
                        </a:lnSpc>
                        <a:spcAft>
                          <a:spcPts val="0"/>
                        </a:spcAft>
                      </a:pPr>
                      <a:r>
                        <a:rPr lang="en-GB" sz="1100">
                          <a:effectLst/>
                        </a:rPr>
                        <a:t>(0.143)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tabLst>
                          <a:tab pos="733425" algn="l"/>
                        </a:tabLst>
                      </a:pPr>
                      <a:r>
                        <a:rPr lang="en-GB" sz="1100">
                          <a:effectLst/>
                        </a:rPr>
                        <a:t>-0.899</a:t>
                      </a:r>
                      <a:endParaRPr lang="en-GB" sz="1000">
                        <a:effectLst/>
                      </a:endParaRPr>
                    </a:p>
                    <a:p>
                      <a:pPr algn="ctr">
                        <a:lnSpc>
                          <a:spcPct val="107000"/>
                        </a:lnSpc>
                        <a:spcAft>
                          <a:spcPts val="0"/>
                        </a:spcAft>
                        <a:tabLst>
                          <a:tab pos="733425" algn="l"/>
                        </a:tabLst>
                      </a:pPr>
                      <a:r>
                        <a:rPr lang="en-GB" sz="1100">
                          <a:effectLst/>
                        </a:rPr>
                        <a:t>(0.098)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-4.253***</a:t>
                      </a:r>
                      <a:endParaRPr lang="en-GB" sz="1000" dirty="0">
                        <a:effectLst/>
                      </a:endParaRPr>
                    </a:p>
                    <a:p>
                      <a:pPr algn="ctr">
                        <a:lnSpc>
                          <a:spcPct val="107000"/>
                        </a:lnSpc>
                        <a:spcAft>
                          <a:spcPts val="0"/>
                        </a:spcAft>
                      </a:pPr>
                      <a:r>
                        <a:rPr lang="en-GB" sz="1100" dirty="0">
                          <a:effectLst/>
                        </a:rPr>
                        <a:t>(0.419)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-0.180**</a:t>
                      </a:r>
                      <a:endParaRPr lang="en-GB" sz="1000" dirty="0">
                        <a:effectLst/>
                      </a:endParaRPr>
                    </a:p>
                    <a:p>
                      <a:pPr algn="ctr">
                        <a:lnSpc>
                          <a:spcPct val="107000"/>
                        </a:lnSpc>
                        <a:spcAft>
                          <a:spcPts val="0"/>
                        </a:spcAft>
                      </a:pPr>
                      <a:r>
                        <a:rPr lang="en-GB" sz="1100" dirty="0">
                          <a:effectLst/>
                        </a:rPr>
                        <a:t>(0.068)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-8.300***</a:t>
                      </a:r>
                      <a:endParaRPr lang="en-GB" sz="1000" dirty="0">
                        <a:effectLst/>
                      </a:endParaRPr>
                    </a:p>
                    <a:p>
                      <a:pPr algn="ctr">
                        <a:lnSpc>
                          <a:spcPct val="107000"/>
                        </a:lnSpc>
                        <a:spcAft>
                          <a:spcPts val="0"/>
                        </a:spcAft>
                      </a:pPr>
                      <a:r>
                        <a:rPr lang="en-GB" sz="1100" dirty="0">
                          <a:effectLst/>
                        </a:rPr>
                        <a:t>(1.361)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-7.635***</a:t>
                      </a:r>
                      <a:endParaRPr lang="en-GB" sz="1000" dirty="0">
                        <a:effectLst/>
                      </a:endParaRPr>
                    </a:p>
                    <a:p>
                      <a:pPr algn="ctr">
                        <a:lnSpc>
                          <a:spcPct val="107000"/>
                        </a:lnSpc>
                        <a:spcAft>
                          <a:spcPts val="0"/>
                        </a:spcAft>
                      </a:pPr>
                      <a:r>
                        <a:rPr lang="en-GB" sz="1100" dirty="0">
                          <a:effectLst/>
                        </a:rPr>
                        <a:t>(0.793)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-1.895***</a:t>
                      </a:r>
                      <a:endParaRPr lang="en-GB" sz="1000" dirty="0">
                        <a:effectLst/>
                      </a:endParaRPr>
                    </a:p>
                    <a:p>
                      <a:pPr algn="ctr">
                        <a:lnSpc>
                          <a:spcPct val="107000"/>
                        </a:lnSpc>
                        <a:spcAft>
                          <a:spcPts val="0"/>
                        </a:spcAft>
                      </a:pPr>
                      <a:r>
                        <a:rPr lang="en-GB" sz="1100" dirty="0">
                          <a:effectLst/>
                        </a:rPr>
                        <a:t>(0.399)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-1.680***</a:t>
                      </a:r>
                      <a:endParaRPr lang="en-GB" sz="1000" dirty="0">
                        <a:effectLst/>
                      </a:endParaRPr>
                    </a:p>
                    <a:p>
                      <a:pPr algn="ctr">
                        <a:lnSpc>
                          <a:spcPct val="107000"/>
                        </a:lnSpc>
                        <a:spcAft>
                          <a:spcPts val="0"/>
                        </a:spcAft>
                      </a:pPr>
                      <a:r>
                        <a:rPr lang="en-GB" sz="1100" dirty="0">
                          <a:effectLst/>
                        </a:rPr>
                        <a:t>(0.180)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-1.023***</a:t>
                      </a:r>
                      <a:endParaRPr lang="en-GB" sz="1000" dirty="0">
                        <a:effectLst/>
                      </a:endParaRPr>
                    </a:p>
                    <a:p>
                      <a:pPr algn="ctr">
                        <a:lnSpc>
                          <a:spcPct val="107000"/>
                        </a:lnSpc>
                        <a:spcAft>
                          <a:spcPts val="0"/>
                        </a:spcAft>
                      </a:pPr>
                      <a:r>
                        <a:rPr lang="en-GB" sz="1100" dirty="0">
                          <a:effectLst/>
                        </a:rPr>
                        <a:t>(0.154)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r>
              <a:tr h="564642">
                <a:tc>
                  <a:txBody>
                    <a:bodyPr/>
                    <a:lstStyle/>
                    <a:p>
                      <a:pPr algn="just">
                        <a:lnSpc>
                          <a:spcPct val="107000"/>
                        </a:lnSpc>
                        <a:spcAft>
                          <a:spcPts val="0"/>
                        </a:spcAft>
                      </a:pPr>
                      <a:r>
                        <a:rPr lang="en-GB" sz="1100">
                          <a:effectLst/>
                        </a:rPr>
                        <a:t>Location quotient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0.480***</a:t>
                      </a:r>
                      <a:endParaRPr lang="en-GB" sz="1000">
                        <a:effectLst/>
                      </a:endParaRPr>
                    </a:p>
                    <a:p>
                      <a:pPr algn="ctr">
                        <a:lnSpc>
                          <a:spcPct val="107000"/>
                        </a:lnSpc>
                        <a:spcAft>
                          <a:spcPts val="0"/>
                        </a:spcAft>
                      </a:pPr>
                      <a:r>
                        <a:rPr lang="en-GB" sz="1100">
                          <a:effectLst/>
                        </a:rPr>
                        <a:t>(0.133)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0.943***</a:t>
                      </a:r>
                      <a:endParaRPr lang="en-GB" sz="1000">
                        <a:effectLst/>
                      </a:endParaRPr>
                    </a:p>
                    <a:p>
                      <a:pPr algn="ctr">
                        <a:lnSpc>
                          <a:spcPct val="107000"/>
                        </a:lnSpc>
                        <a:spcAft>
                          <a:spcPts val="0"/>
                        </a:spcAft>
                      </a:pPr>
                      <a:r>
                        <a:rPr lang="en-GB" sz="1100">
                          <a:effectLst/>
                        </a:rPr>
                        <a:t>(0.016)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1.025***</a:t>
                      </a:r>
                      <a:endParaRPr lang="en-GB" sz="1000" dirty="0">
                        <a:effectLst/>
                      </a:endParaRPr>
                    </a:p>
                    <a:p>
                      <a:pPr algn="ctr">
                        <a:lnSpc>
                          <a:spcPct val="107000"/>
                        </a:lnSpc>
                        <a:spcAft>
                          <a:spcPts val="0"/>
                        </a:spcAft>
                      </a:pPr>
                      <a:r>
                        <a:rPr lang="en-GB" sz="1100" dirty="0">
                          <a:effectLst/>
                        </a:rPr>
                        <a:t>(0.058)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a:effectLst/>
                        </a:rPr>
                        <a:t>0.994***</a:t>
                      </a:r>
                      <a:endParaRPr lang="en-GB" sz="1000">
                        <a:effectLst/>
                      </a:endParaRPr>
                    </a:p>
                    <a:p>
                      <a:pPr algn="ctr">
                        <a:lnSpc>
                          <a:spcPct val="107000"/>
                        </a:lnSpc>
                        <a:spcAft>
                          <a:spcPts val="0"/>
                        </a:spcAft>
                      </a:pPr>
                      <a:r>
                        <a:rPr lang="en-GB" sz="1100">
                          <a:effectLst/>
                        </a:rPr>
                        <a:t>(0.005)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0.248</a:t>
                      </a:r>
                      <a:endParaRPr lang="en-GB" sz="1000" dirty="0">
                        <a:effectLst/>
                      </a:endParaRPr>
                    </a:p>
                    <a:p>
                      <a:pPr algn="ctr">
                        <a:lnSpc>
                          <a:spcPct val="107000"/>
                        </a:lnSpc>
                        <a:spcAft>
                          <a:spcPts val="0"/>
                        </a:spcAft>
                      </a:pPr>
                      <a:r>
                        <a:rPr lang="en-GB" sz="1100" dirty="0">
                          <a:effectLst/>
                        </a:rPr>
                        <a:t>(0.557)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1.211**</a:t>
                      </a:r>
                      <a:endParaRPr lang="en-GB" sz="1000" dirty="0">
                        <a:effectLst/>
                      </a:endParaRPr>
                    </a:p>
                    <a:p>
                      <a:pPr algn="ctr">
                        <a:lnSpc>
                          <a:spcPct val="107000"/>
                        </a:lnSpc>
                        <a:spcAft>
                          <a:spcPts val="0"/>
                        </a:spcAft>
                      </a:pPr>
                      <a:r>
                        <a:rPr lang="en-GB" sz="1100" dirty="0">
                          <a:effectLst/>
                        </a:rPr>
                        <a:t>(0.578)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solidFill>
                      <a:srgbClr val="00B050"/>
                    </a:solidFill>
                  </a:tcPr>
                </a:tc>
                <a:tc>
                  <a:txBody>
                    <a:bodyPr/>
                    <a:lstStyle/>
                    <a:p>
                      <a:pPr algn="ctr">
                        <a:lnSpc>
                          <a:spcPct val="107000"/>
                        </a:lnSpc>
                        <a:spcAft>
                          <a:spcPts val="0"/>
                        </a:spcAft>
                      </a:pPr>
                      <a:r>
                        <a:rPr lang="en-GB" sz="1100" dirty="0">
                          <a:effectLst/>
                        </a:rPr>
                        <a:t>0.708**</a:t>
                      </a:r>
                      <a:endParaRPr lang="en-GB" sz="1000" dirty="0">
                        <a:effectLst/>
                      </a:endParaRPr>
                    </a:p>
                    <a:p>
                      <a:pPr algn="ctr">
                        <a:lnSpc>
                          <a:spcPct val="107000"/>
                        </a:lnSpc>
                        <a:spcAft>
                          <a:spcPts val="0"/>
                        </a:spcAft>
                      </a:pPr>
                      <a:r>
                        <a:rPr lang="en-GB" sz="1100" dirty="0">
                          <a:effectLst/>
                        </a:rPr>
                        <a:t>(0.318)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0.745**</a:t>
                      </a:r>
                      <a:endParaRPr lang="en-GB" sz="1000">
                        <a:effectLst/>
                      </a:endParaRPr>
                    </a:p>
                    <a:p>
                      <a:pPr algn="ctr">
                        <a:lnSpc>
                          <a:spcPct val="107000"/>
                        </a:lnSpc>
                        <a:spcAft>
                          <a:spcPts val="0"/>
                        </a:spcAft>
                      </a:pPr>
                      <a:r>
                        <a:rPr lang="en-GB" sz="1100">
                          <a:effectLst/>
                        </a:rPr>
                        <a:t>(0.135)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0.792***</a:t>
                      </a:r>
                      <a:endParaRPr lang="en-GB" sz="1000">
                        <a:effectLst/>
                      </a:endParaRPr>
                    </a:p>
                    <a:p>
                      <a:pPr algn="ctr">
                        <a:lnSpc>
                          <a:spcPct val="107000"/>
                        </a:lnSpc>
                        <a:spcAft>
                          <a:spcPts val="0"/>
                        </a:spcAft>
                      </a:pPr>
                      <a:r>
                        <a:rPr lang="en-GB" sz="1100">
                          <a:effectLst/>
                        </a:rPr>
                        <a:t>(0.079)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495227">
                <a:tc>
                  <a:txBody>
                    <a:bodyPr/>
                    <a:lstStyle/>
                    <a:p>
                      <a:pPr algn="just">
                        <a:lnSpc>
                          <a:spcPct val="107000"/>
                        </a:lnSpc>
                        <a:spcAft>
                          <a:spcPts val="0"/>
                        </a:spcAft>
                      </a:pPr>
                      <a:r>
                        <a:rPr lang="en-GB" sz="1100">
                          <a:effectLst/>
                        </a:rPr>
                        <a:t>Competition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1.960</a:t>
                      </a:r>
                      <a:endParaRPr lang="en-GB" sz="1000">
                        <a:effectLst/>
                      </a:endParaRPr>
                    </a:p>
                    <a:p>
                      <a:pPr algn="ctr">
                        <a:lnSpc>
                          <a:spcPct val="107000"/>
                        </a:lnSpc>
                        <a:spcAft>
                          <a:spcPts val="0"/>
                        </a:spcAft>
                      </a:pPr>
                      <a:r>
                        <a:rPr lang="en-GB" sz="1100">
                          <a:effectLst/>
                        </a:rPr>
                        <a:t>(2.641)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0.017</a:t>
                      </a:r>
                      <a:endParaRPr lang="en-GB" sz="1000">
                        <a:effectLst/>
                      </a:endParaRPr>
                    </a:p>
                    <a:p>
                      <a:pPr algn="ctr">
                        <a:lnSpc>
                          <a:spcPct val="107000"/>
                        </a:lnSpc>
                        <a:spcAft>
                          <a:spcPts val="0"/>
                        </a:spcAft>
                      </a:pPr>
                      <a:r>
                        <a:rPr lang="en-GB" sz="1100">
                          <a:effectLst/>
                        </a:rPr>
                        <a:t>(0.033)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0.141</a:t>
                      </a:r>
                      <a:endParaRPr lang="en-GB" sz="1000" dirty="0">
                        <a:effectLst/>
                      </a:endParaRPr>
                    </a:p>
                    <a:p>
                      <a:pPr algn="ctr">
                        <a:lnSpc>
                          <a:spcPct val="107000"/>
                        </a:lnSpc>
                        <a:spcAft>
                          <a:spcPts val="0"/>
                        </a:spcAft>
                      </a:pPr>
                      <a:r>
                        <a:rPr lang="en-GB" sz="1100" dirty="0">
                          <a:effectLst/>
                        </a:rPr>
                        <a:t>(0.166)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0.041**</a:t>
                      </a:r>
                      <a:endParaRPr lang="en-GB" sz="1000">
                        <a:effectLst/>
                      </a:endParaRPr>
                    </a:p>
                    <a:p>
                      <a:pPr algn="ctr">
                        <a:lnSpc>
                          <a:spcPct val="107000"/>
                        </a:lnSpc>
                        <a:spcAft>
                          <a:spcPts val="0"/>
                        </a:spcAft>
                      </a:pPr>
                      <a:r>
                        <a:rPr lang="en-GB" sz="1100">
                          <a:effectLst/>
                        </a:rPr>
                        <a:t>(0.017)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-0.758</a:t>
                      </a:r>
                      <a:endParaRPr lang="en-GB" sz="1000">
                        <a:effectLst/>
                      </a:endParaRPr>
                    </a:p>
                    <a:p>
                      <a:pPr algn="ctr">
                        <a:lnSpc>
                          <a:spcPct val="107000"/>
                        </a:lnSpc>
                        <a:spcAft>
                          <a:spcPts val="0"/>
                        </a:spcAft>
                      </a:pPr>
                      <a:r>
                        <a:rPr lang="en-GB" sz="1100">
                          <a:effectLst/>
                        </a:rPr>
                        <a:t>(2.099)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0.116</a:t>
                      </a:r>
                      <a:endParaRPr lang="en-GB" sz="1000">
                        <a:effectLst/>
                      </a:endParaRPr>
                    </a:p>
                    <a:p>
                      <a:pPr algn="ctr">
                        <a:lnSpc>
                          <a:spcPct val="107000"/>
                        </a:lnSpc>
                        <a:spcAft>
                          <a:spcPts val="0"/>
                        </a:spcAft>
                      </a:pPr>
                      <a:r>
                        <a:rPr lang="en-GB" sz="1100">
                          <a:effectLst/>
                        </a:rPr>
                        <a:t>(7.008)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dirty="0">
                          <a:effectLst/>
                        </a:rPr>
                        <a:t>-1.050</a:t>
                      </a:r>
                      <a:endParaRPr lang="en-GB" sz="1000" dirty="0">
                        <a:effectLst/>
                      </a:endParaRPr>
                    </a:p>
                    <a:p>
                      <a:pPr algn="ctr">
                        <a:lnSpc>
                          <a:spcPct val="107000"/>
                        </a:lnSpc>
                        <a:spcAft>
                          <a:spcPts val="0"/>
                        </a:spcAft>
                      </a:pPr>
                      <a:r>
                        <a:rPr lang="en-GB" sz="1100" dirty="0">
                          <a:effectLst/>
                        </a:rPr>
                        <a:t>(0.792)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-0.231</a:t>
                      </a:r>
                      <a:endParaRPr lang="en-GB" sz="1000">
                        <a:effectLst/>
                      </a:endParaRPr>
                    </a:p>
                    <a:p>
                      <a:pPr algn="ctr">
                        <a:lnSpc>
                          <a:spcPct val="107000"/>
                        </a:lnSpc>
                        <a:spcAft>
                          <a:spcPts val="0"/>
                        </a:spcAft>
                      </a:pPr>
                      <a:r>
                        <a:rPr lang="en-GB" sz="1100">
                          <a:effectLst/>
                        </a:rPr>
                        <a:t>(0.505)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-0.401</a:t>
                      </a:r>
                      <a:endParaRPr lang="en-GB" sz="1000">
                        <a:effectLst/>
                      </a:endParaRPr>
                    </a:p>
                    <a:p>
                      <a:pPr algn="ctr">
                        <a:lnSpc>
                          <a:spcPct val="107000"/>
                        </a:lnSpc>
                        <a:spcAft>
                          <a:spcPts val="0"/>
                        </a:spcAft>
                      </a:pPr>
                      <a:r>
                        <a:rPr lang="en-GB" sz="1100">
                          <a:effectLst/>
                        </a:rPr>
                        <a:t>(0.542)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620709">
                <a:tc>
                  <a:txBody>
                    <a:bodyPr/>
                    <a:lstStyle/>
                    <a:p>
                      <a:pPr algn="just">
                        <a:lnSpc>
                          <a:spcPct val="107000"/>
                        </a:lnSpc>
                        <a:spcAft>
                          <a:spcPts val="0"/>
                        </a:spcAft>
                      </a:pPr>
                      <a:r>
                        <a:rPr lang="en-GB" sz="1100" dirty="0">
                          <a:effectLst/>
                        </a:rPr>
                        <a:t>Related variety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0.836***</a:t>
                      </a:r>
                      <a:endParaRPr lang="en-GB" sz="1000">
                        <a:effectLst/>
                      </a:endParaRPr>
                    </a:p>
                    <a:p>
                      <a:pPr algn="ctr">
                        <a:lnSpc>
                          <a:spcPct val="107000"/>
                        </a:lnSpc>
                        <a:spcAft>
                          <a:spcPts val="0"/>
                        </a:spcAft>
                      </a:pPr>
                      <a:r>
                        <a:rPr lang="en-GB" sz="1100">
                          <a:effectLst/>
                        </a:rPr>
                        <a:t>(0.109)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-0.098***</a:t>
                      </a:r>
                      <a:endParaRPr lang="en-GB" sz="1000">
                        <a:effectLst/>
                      </a:endParaRPr>
                    </a:p>
                    <a:p>
                      <a:pPr algn="ctr">
                        <a:lnSpc>
                          <a:spcPct val="107000"/>
                        </a:lnSpc>
                        <a:spcAft>
                          <a:spcPts val="0"/>
                        </a:spcAft>
                      </a:pPr>
                      <a:r>
                        <a:rPr lang="en-GB" sz="1100">
                          <a:effectLst/>
                        </a:rPr>
                        <a:t>(0.027)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-0.080</a:t>
                      </a:r>
                      <a:endParaRPr lang="en-GB" sz="1000">
                        <a:effectLst/>
                      </a:endParaRPr>
                    </a:p>
                    <a:p>
                      <a:pPr algn="ctr">
                        <a:lnSpc>
                          <a:spcPct val="107000"/>
                        </a:lnSpc>
                        <a:spcAft>
                          <a:spcPts val="0"/>
                        </a:spcAft>
                      </a:pPr>
                      <a:r>
                        <a:rPr lang="en-GB" sz="1100">
                          <a:effectLst/>
                        </a:rPr>
                        <a:t>(0.063)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-0.034***</a:t>
                      </a:r>
                      <a:endParaRPr lang="en-GB" sz="1000" dirty="0">
                        <a:effectLst/>
                      </a:endParaRPr>
                    </a:p>
                    <a:p>
                      <a:pPr algn="ctr">
                        <a:lnSpc>
                          <a:spcPct val="107000"/>
                        </a:lnSpc>
                        <a:spcAft>
                          <a:spcPts val="0"/>
                        </a:spcAft>
                      </a:pPr>
                      <a:r>
                        <a:rPr lang="en-GB" sz="1100" dirty="0">
                          <a:effectLst/>
                        </a:rPr>
                        <a:t>(0.008)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-0.589**</a:t>
                      </a:r>
                      <a:endParaRPr lang="en-GB" sz="1000">
                        <a:effectLst/>
                      </a:endParaRPr>
                    </a:p>
                    <a:p>
                      <a:pPr algn="ctr">
                        <a:lnSpc>
                          <a:spcPct val="107000"/>
                        </a:lnSpc>
                        <a:spcAft>
                          <a:spcPts val="0"/>
                        </a:spcAft>
                      </a:pPr>
                      <a:r>
                        <a:rPr lang="en-GB" sz="1100">
                          <a:effectLst/>
                        </a:rPr>
                        <a:t>(0.246)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dirty="0">
                          <a:effectLst/>
                        </a:rPr>
                        <a:t>4.008***</a:t>
                      </a:r>
                      <a:endParaRPr lang="en-GB" sz="1000" dirty="0">
                        <a:effectLst/>
                      </a:endParaRPr>
                    </a:p>
                    <a:p>
                      <a:pPr algn="ctr">
                        <a:lnSpc>
                          <a:spcPct val="107000"/>
                        </a:lnSpc>
                        <a:spcAft>
                          <a:spcPts val="0"/>
                        </a:spcAft>
                      </a:pPr>
                      <a:r>
                        <a:rPr lang="en-GB" sz="1100" dirty="0">
                          <a:effectLst/>
                        </a:rPr>
                        <a:t>(1.358)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GB" sz="1100">
                          <a:effectLst/>
                        </a:rPr>
                        <a:t>0.367</a:t>
                      </a:r>
                      <a:endParaRPr lang="en-GB" sz="1000">
                        <a:effectLst/>
                      </a:endParaRPr>
                    </a:p>
                    <a:p>
                      <a:pPr algn="ctr">
                        <a:lnSpc>
                          <a:spcPct val="107000"/>
                        </a:lnSpc>
                        <a:spcAft>
                          <a:spcPts val="0"/>
                        </a:spcAft>
                      </a:pPr>
                      <a:r>
                        <a:rPr lang="en-GB" sz="1100">
                          <a:effectLst/>
                        </a:rPr>
                        <a:t>(0.302)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-0.477</a:t>
                      </a:r>
                      <a:endParaRPr lang="en-GB" sz="1000">
                        <a:effectLst/>
                      </a:endParaRPr>
                    </a:p>
                    <a:p>
                      <a:pPr algn="ctr">
                        <a:lnSpc>
                          <a:spcPct val="107000"/>
                        </a:lnSpc>
                        <a:spcAft>
                          <a:spcPts val="0"/>
                        </a:spcAft>
                      </a:pPr>
                      <a:r>
                        <a:rPr lang="en-GB" sz="1100">
                          <a:effectLst/>
                        </a:rPr>
                        <a:t>(0.382)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-0.500***</a:t>
                      </a:r>
                      <a:endParaRPr lang="en-GB" sz="1000">
                        <a:effectLst/>
                      </a:endParaRPr>
                    </a:p>
                    <a:p>
                      <a:pPr algn="ctr">
                        <a:lnSpc>
                          <a:spcPct val="107000"/>
                        </a:lnSpc>
                        <a:spcAft>
                          <a:spcPts val="0"/>
                        </a:spcAft>
                      </a:pPr>
                      <a:r>
                        <a:rPr lang="en-GB" sz="1100">
                          <a:effectLst/>
                        </a:rPr>
                        <a:t>(0.105)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r>
              <a:tr h="153161">
                <a:tc>
                  <a:txBody>
                    <a:bodyPr/>
                    <a:lstStyle/>
                    <a:p>
                      <a:pPr algn="just">
                        <a:lnSpc>
                          <a:spcPct val="107000"/>
                        </a:lnSpc>
                        <a:spcAft>
                          <a:spcPts val="0"/>
                        </a:spcAft>
                      </a:pPr>
                      <a:r>
                        <a:rPr lang="en-GB" sz="1100">
                          <a:effectLst/>
                        </a:rPr>
                        <a:t>R</a:t>
                      </a:r>
                      <a:r>
                        <a:rPr lang="en-GB" sz="1100" baseline="30000">
                          <a:effectLst/>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0.066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0.054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0.023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0.658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0.190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0.193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0.370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0.319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100">
                          <a:effectLst/>
                        </a:rPr>
                        <a:t>0.245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r>
              <a:tr h="282322">
                <a:tc>
                  <a:txBody>
                    <a:bodyPr/>
                    <a:lstStyle/>
                    <a:p>
                      <a:pPr algn="just">
                        <a:lnSpc>
                          <a:spcPct val="107000"/>
                        </a:lnSpc>
                        <a:spcAft>
                          <a:spcPts val="0"/>
                        </a:spcAft>
                      </a:pPr>
                      <a:r>
                        <a:rPr lang="en-GB" sz="1100">
                          <a:effectLst/>
                        </a:rPr>
                        <a:t>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59.24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1194.97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285.07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12421.05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63.74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39.10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51.32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39.44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115.05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53161">
                <a:tc>
                  <a:txBody>
                    <a:bodyPr/>
                    <a:lstStyle/>
                    <a:p>
                      <a:pPr algn="just">
                        <a:lnSpc>
                          <a:spcPct val="107000"/>
                        </a:lnSpc>
                        <a:spcAft>
                          <a:spcPts val="0"/>
                        </a:spcAft>
                      </a:pPr>
                      <a:r>
                        <a:rPr lang="en-GB" sz="1100">
                          <a:effectLst/>
                        </a:rPr>
                        <a:t>P&gt;F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algn="ctr">
                        <a:lnSpc>
                          <a:spcPct val="107000"/>
                        </a:lnSpc>
                        <a:spcAft>
                          <a:spcPts val="0"/>
                        </a:spcAft>
                      </a:pPr>
                      <a:r>
                        <a:rPr lang="en-GB" sz="1100">
                          <a:effectLst/>
                        </a:rPr>
                        <a:t>0.000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53161">
                <a:tc>
                  <a:txBody>
                    <a:bodyPr/>
                    <a:lstStyle/>
                    <a:p>
                      <a:pPr algn="just">
                        <a:lnSpc>
                          <a:spcPct val="107000"/>
                        </a:lnSpc>
                        <a:spcAft>
                          <a:spcPts val="0"/>
                        </a:spcAft>
                      </a:pPr>
                      <a:r>
                        <a:rPr lang="en-GB" sz="1100" dirty="0">
                          <a:effectLst/>
                        </a:rPr>
                        <a:t>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127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100">
                          <a:effectLst/>
                        </a:rPr>
                        <a:t>189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B w="12700" cap="flat" cmpd="sng" algn="ctr">
                      <a:solidFill>
                        <a:schemeClr val="tx1"/>
                      </a:solidFill>
                      <a:prstDash val="solid"/>
                      <a:round/>
                      <a:headEnd type="none" w="med" len="med"/>
                      <a:tailEnd type="none" w="med" len="med"/>
                    </a:lnB>
                  </a:tcPr>
                </a:tc>
              </a:tr>
              <a:tr h="303238">
                <a:tc gridSpan="10">
                  <a:txBody>
                    <a:bodyPr/>
                    <a:lstStyle/>
                    <a:p>
                      <a:pPr algn="just">
                        <a:lnSpc>
                          <a:spcPct val="107000"/>
                        </a:lnSpc>
                        <a:spcAft>
                          <a:spcPts val="0"/>
                        </a:spcAft>
                      </a:pPr>
                      <a:r>
                        <a:rPr lang="en-GB" sz="1100" dirty="0">
                          <a:effectLst/>
                        </a:rPr>
                        <a:t>Notes: ***, **, *, Indicates significance at the 1%, 5% and 10% level; figures in brackets are Robust SEs, R</a:t>
                      </a:r>
                      <a:r>
                        <a:rPr lang="en-GB" sz="1100" baseline="30000" dirty="0">
                          <a:effectLst/>
                        </a:rPr>
                        <a:t>2 </a:t>
                      </a:r>
                      <a:r>
                        <a:rPr lang="en-GB" sz="1100" dirty="0">
                          <a:effectLst/>
                        </a:rPr>
                        <a:t>is overall R</a:t>
                      </a:r>
                      <a:r>
                        <a:rPr lang="en-GB" sz="1100" baseline="30000" dirty="0">
                          <a:effectLst/>
                        </a:rPr>
                        <a:t>2</a:t>
                      </a:r>
                      <a:r>
                        <a:rPr lang="en-GB" sz="1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1890560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UCC Branded Template Traditional Ratio2013</Template>
  <TotalTime>2312</TotalTime>
  <Words>2040</Words>
  <Application>Microsoft Office PowerPoint</Application>
  <PresentationFormat>On-screen Show (4:3)</PresentationFormat>
  <Paragraphs>575</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Times New Roman</vt:lpstr>
      <vt:lpstr>Verdana</vt:lpstr>
      <vt:lpstr>Office Theme</vt:lpstr>
      <vt:lpstr>Equation</vt:lpstr>
      <vt:lpstr>    Specialisation, Diversity and Sector Employment Patterns of Irish Regions </vt:lpstr>
      <vt:lpstr>Introduction</vt:lpstr>
      <vt:lpstr>PowerPoint Presentation</vt:lpstr>
      <vt:lpstr>Diversity vs Specialisation?</vt:lpstr>
      <vt:lpstr>Theoretical framework </vt:lpstr>
      <vt:lpstr>Externalities and employment patterns </vt:lpstr>
      <vt:lpstr>26 2-digit sectors</vt:lpstr>
      <vt:lpstr>Overview of results </vt:lpstr>
      <vt:lpstr>Agriculture, Industry and Distribution</vt:lpstr>
      <vt:lpstr>Business Services</vt:lpstr>
      <vt:lpstr>Personal Service</vt:lpstr>
      <vt:lpstr>Comparison with other studies</vt:lpstr>
      <vt:lpstr>Limitations </vt:lpstr>
    </vt:vector>
  </TitlesOfParts>
  <Company>University College Cork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Brosnan, Stephen</dc:creator>
  <cp:lastModifiedBy>O'Connor, Sean</cp:lastModifiedBy>
  <cp:revision>293</cp:revision>
  <dcterms:created xsi:type="dcterms:W3CDTF">2015-09-25T11:53:44Z</dcterms:created>
  <dcterms:modified xsi:type="dcterms:W3CDTF">2016-09-06T12:51:14Z</dcterms:modified>
</cp:coreProperties>
</file>