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60" r:id="rId2"/>
    <p:sldMasterId id="2147483685" r:id="rId3"/>
    <p:sldMasterId id="2147483687" r:id="rId4"/>
    <p:sldMasterId id="2147483689" r:id="rId5"/>
    <p:sldMasterId id="2147483691" r:id="rId6"/>
    <p:sldMasterId id="2147483693" r:id="rId7"/>
  </p:sldMasterIdLst>
  <p:notesMasterIdLst>
    <p:notesMasterId r:id="rId3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102" d="100"/>
          <a:sy n="102" d="100"/>
        </p:scale>
        <p:origin x="2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5.51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5064 8546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24.863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5495 1374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24.863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5495 1374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4.28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09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81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5480 2891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22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766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0.02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5.90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4920 6788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8.3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5480 1502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5.51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5064 8546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4.28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7.44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4473 10111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9.45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5240 19920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1.35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5224 19537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15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618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5.1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16054 13722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2.27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3.24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24.863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5495 1374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4.28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09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09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81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5480 2891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22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766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0.02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5.90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4920 6788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8.3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5480 1502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81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5480 2891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22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766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0.02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5.90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4920 6788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8.3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5480 1502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5.51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5064 8546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7.44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4473 10111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7.44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4473 10111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9.45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5240 19920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1.35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Group>
    <inkml:annotationXML>
      <emma:emma xmlns:emma="http://www.w3.org/2003/04/emma" version="1.0">
        <emma:interpretation id="{4BF5036E-518A-4374-97E5-C2D914649052}" emma:medium="tactile" emma:mode="ink">
          <msink:context xmlns:msink="http://schemas.microsoft.com/ink/2010/main" type="writingRegion" rotatedBoundingBox="749,18304 764,18304 764,18319 749,18319"/>
        </emma:interpretation>
      </emma:emma>
    </inkml:annotationXML>
    <inkml:traceGroup>
      <inkml:annotationXML>
        <emma:emma xmlns:emma="http://www.w3.org/2003/04/emma" version="1.0">
          <emma:interpretation id="{D6498DBA-6A9B-45B9-AD4D-5A296135C74C}" emma:medium="tactile" emma:mode="ink">
            <msink:context xmlns:msink="http://schemas.microsoft.com/ink/2010/main" type="paragraph" rotatedBoundingBox="749,18304 764,18304 764,18319 749,18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9938DE-ABDE-4C8A-86ED-746EF4AC44E6}" emma:medium="tactile" emma:mode="ink">
              <msink:context xmlns:msink="http://schemas.microsoft.com/ink/2010/main" type="line" rotatedBoundingBox="749,18304 764,18304 764,18319 749,18319"/>
            </emma:interpretation>
          </emma:emma>
        </inkml:annotationXML>
        <inkml:traceGroup>
          <inkml:annotationXML>
            <emma:emma xmlns:emma="http://www.w3.org/2003/04/emma" version="1.0">
              <emma:interpretation id="{6857DFB3-379F-4E50-8220-89D429652F29}" emma:medium="tactile" emma:mode="ink">
                <msink:context xmlns:msink="http://schemas.microsoft.com/ink/2010/main" type="inkWord" rotatedBoundingBox="749,18304 764,18304 764,18319 749,18319"/>
              </emma:interpretation>
              <emma:one-of disjunction-type="recognition" id="oneOf0">
                <emma:interpretation id="interp0" emma:lang="en-GB" emma:confidence="0">
                  <emma:literal>.</emma:literal>
                </emma:interpretation>
                <emma:interpretation id="interp1" emma:lang="en-GB" emma:confidence="0">
                  <emma:literal>`</emma:literal>
                </emma:interpretation>
                <emma:interpretation id="interp2" emma:lang="en-GB" emma:confidence="0">
                  <emma:literal>'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,</emma:literal>
                </emma:interpretation>
              </emma:one-of>
            </emma:emma>
          </inkml:annotationXML>
          <inkml:trace contextRef="#ctx0" brushRef="#br0">5224 19537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15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618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5.1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Group>
    <inkml:annotationXML>
      <emma:emma xmlns:emma="http://www.w3.org/2003/04/emma" version="1.0">
        <emma:interpretation id="{E7AE81A0-B60F-4118-B45D-44EAD0C94E9D}" emma:medium="tactile" emma:mode="ink">
          <msink:context xmlns:msink="http://schemas.microsoft.com/ink/2010/main" type="writingRegion" rotatedBoundingBox="11580,12490 11595,12490 11595,12505 11580,12505"/>
        </emma:interpretation>
      </emma:emma>
    </inkml:annotationXML>
    <inkml:traceGroup>
      <inkml:annotationXML>
        <emma:emma xmlns:emma="http://www.w3.org/2003/04/emma" version="1.0">
          <emma:interpretation id="{61BA5EDF-51AA-4822-ADA2-A892374BDA16}" emma:medium="tactile" emma:mode="ink">
            <msink:context xmlns:msink="http://schemas.microsoft.com/ink/2010/main" type="paragraph" rotatedBoundingBox="11580,12490 11595,12490 11595,12505 11580,12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739AC2-518E-46B2-8F4F-7CFB0903CD3D}" emma:medium="tactile" emma:mode="ink">
              <msink:context xmlns:msink="http://schemas.microsoft.com/ink/2010/main" type="line" rotatedBoundingBox="11580,12490 11595,12490 11595,12505 11580,12505"/>
            </emma:interpretation>
          </emma:emma>
        </inkml:annotationXML>
        <inkml:traceGroup>
          <inkml:annotationXML>
            <emma:emma xmlns:emma="http://www.w3.org/2003/04/emma" version="1.0">
              <emma:interpretation id="{4D228945-650D-4AD1-949F-CE40DE09DFF6}" emma:medium="tactile" emma:mode="ink">
                <msink:context xmlns:msink="http://schemas.microsoft.com/ink/2010/main" type="inkWord" rotatedBoundingBox="11580,12490 11595,12490 11595,12505 11580,12505"/>
              </emma:interpretation>
              <emma:one-of disjunction-type="recognition" id="oneOf0">
                <emma:interpretation id="interp0" emma:lang="en-GB" emma:confidence="0">
                  <emma:literal>.</emma:literal>
                </emma:interpretation>
                <emma:interpretation id="interp1" emma:lang="en-GB" emma:confidence="0">
                  <emma:literal>`</emma:literal>
                </emma:interpretation>
                <emma:interpretation id="interp2" emma:lang="en-GB" emma:confidence="0">
                  <emma:literal>'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,</emma:literal>
                </emma:interpretation>
              </emma:one-of>
            </emma:emma>
          </inkml:annotationXML>
          <inkml:trace contextRef="#ctx0" brushRef="#br0">16054 13722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2.27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3.24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24.863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5495 1374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4.28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9.45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5240 19920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09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81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5480 2891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22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766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0.02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5.90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4920 6788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8.3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Group>
    <inkml:annotationXML>
      <emma:emma xmlns:emma="http://www.w3.org/2003/04/emma" version="1.0">
        <emma:interpretation id="{D5AFCD7C-EA3A-424C-8AA3-613CFA8AE5D7}" emma:medium="tactile" emma:mode="ink">
          <msink:context xmlns:msink="http://schemas.microsoft.com/ink/2010/main" type="writingRegion" rotatedBoundingBox="1005,270 1020,270 1020,285 1005,285"/>
        </emma:interpretation>
      </emma:emma>
    </inkml:annotationXML>
    <inkml:traceGroup>
      <inkml:annotationXML>
        <emma:emma xmlns:emma="http://www.w3.org/2003/04/emma" version="1.0">
          <emma:interpretation id="{13A75F4F-614E-4C00-AB78-2A4445FCB188}" emma:medium="tactile" emma:mode="ink">
            <msink:context xmlns:msink="http://schemas.microsoft.com/ink/2010/main" type="paragraph" rotatedBoundingBox="1005,270 1020,270 1020,285 1005,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AB33BC-C320-41EE-84F8-0796FFED631C}" emma:medium="tactile" emma:mode="ink">
              <msink:context xmlns:msink="http://schemas.microsoft.com/ink/2010/main" type="line" rotatedBoundingBox="1005,270 1020,270 1020,285 1005,285"/>
            </emma:interpretation>
          </emma:emma>
        </inkml:annotationXML>
        <inkml:traceGroup>
          <inkml:annotationXML>
            <emma:emma xmlns:emma="http://www.w3.org/2003/04/emma" version="1.0">
              <emma:interpretation id="{BF5A3EFC-1015-4F7E-A0CA-2949116A7274}" emma:medium="tactile" emma:mode="ink">
                <msink:context xmlns:msink="http://schemas.microsoft.com/ink/2010/main" type="inkWord" rotatedBoundingBox="1005,270 1020,270 1020,285 1005,285"/>
              </emma:interpretation>
              <emma:one-of disjunction-type="recognition" id="oneOf0">
                <emma:interpretation id="interp0" emma:lang="en-GB" emma:confidence="0">
                  <emma:literal>.</emma:literal>
                </emma:interpretation>
                <emma:interpretation id="interp1" emma:lang="en-GB" emma:confidence="0">
                  <emma:literal>`</emma:literal>
                </emma:interpretation>
                <emma:interpretation id="interp2" emma:lang="en-GB" emma:confidence="0">
                  <emma:literal>'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,</emma:literal>
                </emma:interpretation>
              </emma:one-of>
            </emma:emma>
          </inkml:annotationXML>
          <inkml:trace contextRef="#ctx0" brushRef="#br0">5480 1502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5.51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5064 8546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7.44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4473 10111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9.45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5240 19920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1.35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5224 19537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1.35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5224 19537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15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618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5.1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16054 13722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2.27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3.24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24.863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5495 1374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4.28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09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81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5480 2891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15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22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766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0.02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5.90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4920 6788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8.3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5480 1502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5.51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5064 8546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7.44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4473 10111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9.45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5240 19920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1.35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5224 19537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15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618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618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5.1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16054 13722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2.27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3.24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24.863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5495 1374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4.28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09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81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5480 2891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22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766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5.1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16054 13722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0.02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5.90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4920 6788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8.3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5480 1502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5.51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5064 8546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7.44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4473 10111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9.45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5240 19920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1.35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5224 19537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15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618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5.1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16054 13722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2.27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2.27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3.24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24.863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5495 1374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4.28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09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5511 2891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5.81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5480 2891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222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38.766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0.02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15079 10016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5.905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4920 6788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3.24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48.3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5480 1502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5.51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5064 8546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7.44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4473 10111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3:59.45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5240 19920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1.350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5224 19537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15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3.618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5160 19281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05.194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16054 13722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2.271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06T11:14:13.247"/>
    </inkml:context>
    <inkml:brush xml:id="br0">
      <inkml:brushProperty name="width" value="0.025" units="cm"/>
      <inkml:brushProperty name="height" value="0.025" units="cm"/>
      <inkml:brushProperty name="color" value="#FFC000"/>
      <inkml:brushProperty name="ignorePressure" value="1"/>
    </inkml:brush>
  </inkml:definitions>
  <inkml:trace contextRef="#ctx0" brushRef="#br0">5543 11357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F8B71-A47A-48BB-BAE9-5A1D915F41C1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BC414-6348-4C40-AC00-9B72D5794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0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8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7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2.xml"/><Relationship Id="rId18" Type="http://schemas.openxmlformats.org/officeDocument/2006/relationships/customXml" Target="../ink/ink17.xml"/><Relationship Id="rId3" Type="http://schemas.openxmlformats.org/officeDocument/2006/relationships/customXml" Target="../ink/ink2.xml"/><Relationship Id="rId7" Type="http://schemas.openxmlformats.org/officeDocument/2006/relationships/customXml" Target="../ink/ink6.xml"/><Relationship Id="rId12" Type="http://schemas.openxmlformats.org/officeDocument/2006/relationships/customXml" Target="../ink/ink11.xml"/><Relationship Id="rId17" Type="http://schemas.openxmlformats.org/officeDocument/2006/relationships/customXml" Target="../ink/ink16.xml"/><Relationship Id="rId2" Type="http://schemas.openxmlformats.org/officeDocument/2006/relationships/customXml" Target="../ink/ink1.xml"/><Relationship Id="rId16" Type="http://schemas.openxmlformats.org/officeDocument/2006/relationships/customXml" Target="../ink/ink15.xml"/><Relationship Id="rId1" Type="http://schemas.openxmlformats.org/officeDocument/2006/relationships/theme" Target="../theme/theme1.xml"/><Relationship Id="rId6" Type="http://schemas.openxmlformats.org/officeDocument/2006/relationships/customXml" Target="../ink/ink5.xml"/><Relationship Id="rId11" Type="http://schemas.openxmlformats.org/officeDocument/2006/relationships/customXml" Target="../ink/ink10.xml"/><Relationship Id="rId5" Type="http://schemas.openxmlformats.org/officeDocument/2006/relationships/customXml" Target="../ink/ink4.xml"/><Relationship Id="rId15" Type="http://schemas.openxmlformats.org/officeDocument/2006/relationships/customXml" Target="../ink/ink14.xml"/><Relationship Id="rId10" Type="http://schemas.openxmlformats.org/officeDocument/2006/relationships/customXml" Target="../ink/ink9.xml"/><Relationship Id="rId19" Type="http://schemas.openxmlformats.org/officeDocument/2006/relationships/customXml" Target="../ink/ink18.xml"/><Relationship Id="rId4" Type="http://schemas.openxmlformats.org/officeDocument/2006/relationships/customXml" Target="../ink/ink3.xml"/><Relationship Id="rId9" Type="http://schemas.openxmlformats.org/officeDocument/2006/relationships/customXml" Target="../ink/ink8.xml"/><Relationship Id="rId14" Type="http://schemas.openxmlformats.org/officeDocument/2006/relationships/customXml" Target="../ink/ink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customXml" Target="../ink/ink29.xml"/><Relationship Id="rId18" Type="http://schemas.openxmlformats.org/officeDocument/2006/relationships/customXml" Target="../ink/ink34.xml"/><Relationship Id="rId3" Type="http://schemas.openxmlformats.org/officeDocument/2006/relationships/customXml" Target="../ink/ink19.xml"/><Relationship Id="rId7" Type="http://schemas.openxmlformats.org/officeDocument/2006/relationships/customXml" Target="../ink/ink23.xml"/><Relationship Id="rId12" Type="http://schemas.openxmlformats.org/officeDocument/2006/relationships/customXml" Target="../ink/ink28.xml"/><Relationship Id="rId17" Type="http://schemas.openxmlformats.org/officeDocument/2006/relationships/customXml" Target="../ink/ink33.xml"/><Relationship Id="rId2" Type="http://schemas.openxmlformats.org/officeDocument/2006/relationships/theme" Target="../theme/theme2.xml"/><Relationship Id="rId16" Type="http://schemas.openxmlformats.org/officeDocument/2006/relationships/customXml" Target="../ink/ink32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.xml"/><Relationship Id="rId11" Type="http://schemas.openxmlformats.org/officeDocument/2006/relationships/customXml" Target="../ink/ink27.xml"/><Relationship Id="rId5" Type="http://schemas.openxmlformats.org/officeDocument/2006/relationships/customXml" Target="../ink/ink21.xml"/><Relationship Id="rId15" Type="http://schemas.openxmlformats.org/officeDocument/2006/relationships/customXml" Target="../ink/ink31.xml"/><Relationship Id="rId10" Type="http://schemas.openxmlformats.org/officeDocument/2006/relationships/customXml" Target="../ink/ink26.xml"/><Relationship Id="rId19" Type="http://schemas.openxmlformats.org/officeDocument/2006/relationships/customXml" Target="../ink/ink35.xml"/><Relationship Id="rId4" Type="http://schemas.openxmlformats.org/officeDocument/2006/relationships/customXml" Target="../ink/ink20.xml"/><Relationship Id="rId9" Type="http://schemas.openxmlformats.org/officeDocument/2006/relationships/customXml" Target="../ink/ink25.xml"/><Relationship Id="rId14" Type="http://schemas.openxmlformats.org/officeDocument/2006/relationships/customXml" Target="../ink/ink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customXml" Target="../ink/ink47.xml"/><Relationship Id="rId18" Type="http://schemas.openxmlformats.org/officeDocument/2006/relationships/customXml" Target="../ink/ink52.xml"/><Relationship Id="rId3" Type="http://schemas.openxmlformats.org/officeDocument/2006/relationships/customXml" Target="../ink/ink37.xml"/><Relationship Id="rId21" Type="http://schemas.openxmlformats.org/officeDocument/2006/relationships/image" Target="../media/image1.jpeg"/><Relationship Id="rId7" Type="http://schemas.openxmlformats.org/officeDocument/2006/relationships/customXml" Target="../ink/ink41.xml"/><Relationship Id="rId12" Type="http://schemas.openxmlformats.org/officeDocument/2006/relationships/customXml" Target="../ink/ink46.xml"/><Relationship Id="rId17" Type="http://schemas.openxmlformats.org/officeDocument/2006/relationships/customXml" Target="../ink/ink51.xml"/><Relationship Id="rId2" Type="http://schemas.openxmlformats.org/officeDocument/2006/relationships/theme" Target="../theme/theme3.xml"/><Relationship Id="rId16" Type="http://schemas.openxmlformats.org/officeDocument/2006/relationships/customXml" Target="../ink/ink50.xml"/><Relationship Id="rId20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customXml" Target="../ink/ink45.xml"/><Relationship Id="rId5" Type="http://schemas.openxmlformats.org/officeDocument/2006/relationships/customXml" Target="../ink/ink39.xml"/><Relationship Id="rId15" Type="http://schemas.openxmlformats.org/officeDocument/2006/relationships/customXml" Target="../ink/ink49.xml"/><Relationship Id="rId10" Type="http://schemas.openxmlformats.org/officeDocument/2006/relationships/customXml" Target="../ink/ink44.xml"/><Relationship Id="rId19" Type="http://schemas.openxmlformats.org/officeDocument/2006/relationships/customXml" Target="../ink/ink53.xml"/><Relationship Id="rId4" Type="http://schemas.openxmlformats.org/officeDocument/2006/relationships/customXml" Target="../ink/ink38.xml"/><Relationship Id="rId9" Type="http://schemas.openxmlformats.org/officeDocument/2006/relationships/customXml" Target="../ink/ink43.xml"/><Relationship Id="rId14" Type="http://schemas.openxmlformats.org/officeDocument/2006/relationships/customXml" Target="../ink/ink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customXml" Target="../ink/ink65.xml"/><Relationship Id="rId18" Type="http://schemas.openxmlformats.org/officeDocument/2006/relationships/customXml" Target="../ink/ink70.xml"/><Relationship Id="rId3" Type="http://schemas.openxmlformats.org/officeDocument/2006/relationships/customXml" Target="../ink/ink55.xml"/><Relationship Id="rId7" Type="http://schemas.openxmlformats.org/officeDocument/2006/relationships/customXml" Target="../ink/ink59.xml"/><Relationship Id="rId12" Type="http://schemas.openxmlformats.org/officeDocument/2006/relationships/customXml" Target="../ink/ink64.xml"/><Relationship Id="rId17" Type="http://schemas.openxmlformats.org/officeDocument/2006/relationships/customXml" Target="../ink/ink69.xml"/><Relationship Id="rId2" Type="http://schemas.openxmlformats.org/officeDocument/2006/relationships/theme" Target="../theme/theme4.xml"/><Relationship Id="rId16" Type="http://schemas.openxmlformats.org/officeDocument/2006/relationships/customXml" Target="../ink/ink68.xml"/><Relationship Id="rId20" Type="http://schemas.openxmlformats.org/officeDocument/2006/relationships/customXml" Target="../ink/ink7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8.xml"/><Relationship Id="rId11" Type="http://schemas.openxmlformats.org/officeDocument/2006/relationships/customXml" Target="../ink/ink63.xml"/><Relationship Id="rId5" Type="http://schemas.openxmlformats.org/officeDocument/2006/relationships/customXml" Target="../ink/ink57.xml"/><Relationship Id="rId15" Type="http://schemas.openxmlformats.org/officeDocument/2006/relationships/customXml" Target="../ink/ink67.xml"/><Relationship Id="rId10" Type="http://schemas.openxmlformats.org/officeDocument/2006/relationships/customXml" Target="../ink/ink62.xml"/><Relationship Id="rId19" Type="http://schemas.openxmlformats.org/officeDocument/2006/relationships/customXml" Target="../ink/ink71.xml"/><Relationship Id="rId4" Type="http://schemas.openxmlformats.org/officeDocument/2006/relationships/customXml" Target="../ink/ink56.xml"/><Relationship Id="rId9" Type="http://schemas.openxmlformats.org/officeDocument/2006/relationships/customXml" Target="../ink/ink61.xml"/><Relationship Id="rId14" Type="http://schemas.openxmlformats.org/officeDocument/2006/relationships/customXml" Target="../ink/ink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customXml" Target="../ink/ink83.xml"/><Relationship Id="rId18" Type="http://schemas.openxmlformats.org/officeDocument/2006/relationships/customXml" Target="../ink/ink88.xml"/><Relationship Id="rId3" Type="http://schemas.openxmlformats.org/officeDocument/2006/relationships/customXml" Target="../ink/ink73.xml"/><Relationship Id="rId21" Type="http://schemas.openxmlformats.org/officeDocument/2006/relationships/image" Target="../media/image2.jpeg"/><Relationship Id="rId7" Type="http://schemas.openxmlformats.org/officeDocument/2006/relationships/customXml" Target="../ink/ink77.xml"/><Relationship Id="rId12" Type="http://schemas.openxmlformats.org/officeDocument/2006/relationships/customXml" Target="../ink/ink82.xml"/><Relationship Id="rId17" Type="http://schemas.openxmlformats.org/officeDocument/2006/relationships/customXml" Target="../ink/ink87.xml"/><Relationship Id="rId2" Type="http://schemas.openxmlformats.org/officeDocument/2006/relationships/theme" Target="../theme/theme5.xml"/><Relationship Id="rId16" Type="http://schemas.openxmlformats.org/officeDocument/2006/relationships/customXml" Target="../ink/ink86.xml"/><Relationship Id="rId20" Type="http://schemas.openxmlformats.org/officeDocument/2006/relationships/customXml" Target="../ink/ink9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6.xml"/><Relationship Id="rId11" Type="http://schemas.openxmlformats.org/officeDocument/2006/relationships/customXml" Target="../ink/ink81.xml"/><Relationship Id="rId5" Type="http://schemas.openxmlformats.org/officeDocument/2006/relationships/customXml" Target="../ink/ink75.xml"/><Relationship Id="rId15" Type="http://schemas.openxmlformats.org/officeDocument/2006/relationships/customXml" Target="../ink/ink85.xml"/><Relationship Id="rId23" Type="http://schemas.openxmlformats.org/officeDocument/2006/relationships/image" Target="../media/image4.jpeg"/><Relationship Id="rId10" Type="http://schemas.openxmlformats.org/officeDocument/2006/relationships/customXml" Target="../ink/ink80.xml"/><Relationship Id="rId19" Type="http://schemas.openxmlformats.org/officeDocument/2006/relationships/customXml" Target="../ink/ink89.xml"/><Relationship Id="rId4" Type="http://schemas.openxmlformats.org/officeDocument/2006/relationships/customXml" Target="../ink/ink74.xml"/><Relationship Id="rId9" Type="http://schemas.openxmlformats.org/officeDocument/2006/relationships/customXml" Target="../ink/ink79.xml"/><Relationship Id="rId14" Type="http://schemas.openxmlformats.org/officeDocument/2006/relationships/customXml" Target="../ink/ink84.xml"/><Relationship Id="rId22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6.xml"/><Relationship Id="rId13" Type="http://schemas.openxmlformats.org/officeDocument/2006/relationships/customXml" Target="../ink/ink101.xml"/><Relationship Id="rId18" Type="http://schemas.openxmlformats.org/officeDocument/2006/relationships/customXml" Target="../ink/ink106.xml"/><Relationship Id="rId3" Type="http://schemas.openxmlformats.org/officeDocument/2006/relationships/customXml" Target="../ink/ink91.xml"/><Relationship Id="rId7" Type="http://schemas.openxmlformats.org/officeDocument/2006/relationships/customXml" Target="../ink/ink95.xml"/><Relationship Id="rId12" Type="http://schemas.openxmlformats.org/officeDocument/2006/relationships/customXml" Target="../ink/ink100.xml"/><Relationship Id="rId17" Type="http://schemas.openxmlformats.org/officeDocument/2006/relationships/customXml" Target="../ink/ink105.xml"/><Relationship Id="rId2" Type="http://schemas.openxmlformats.org/officeDocument/2006/relationships/theme" Target="../theme/theme6.xml"/><Relationship Id="rId16" Type="http://schemas.openxmlformats.org/officeDocument/2006/relationships/customXml" Target="../ink/ink104.xml"/><Relationship Id="rId20" Type="http://schemas.openxmlformats.org/officeDocument/2006/relationships/customXml" Target="../ink/ink10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94.xml"/><Relationship Id="rId11" Type="http://schemas.openxmlformats.org/officeDocument/2006/relationships/customXml" Target="../ink/ink99.xml"/><Relationship Id="rId5" Type="http://schemas.openxmlformats.org/officeDocument/2006/relationships/customXml" Target="../ink/ink93.xml"/><Relationship Id="rId15" Type="http://schemas.openxmlformats.org/officeDocument/2006/relationships/customXml" Target="../ink/ink103.xml"/><Relationship Id="rId10" Type="http://schemas.openxmlformats.org/officeDocument/2006/relationships/customXml" Target="../ink/ink98.xml"/><Relationship Id="rId19" Type="http://schemas.openxmlformats.org/officeDocument/2006/relationships/customXml" Target="../ink/ink107.xml"/><Relationship Id="rId4" Type="http://schemas.openxmlformats.org/officeDocument/2006/relationships/customXml" Target="../ink/ink92.xml"/><Relationship Id="rId9" Type="http://schemas.openxmlformats.org/officeDocument/2006/relationships/customXml" Target="../ink/ink97.xml"/><Relationship Id="rId14" Type="http://schemas.openxmlformats.org/officeDocument/2006/relationships/customXml" Target="../ink/ink10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4.xml"/><Relationship Id="rId13" Type="http://schemas.openxmlformats.org/officeDocument/2006/relationships/customXml" Target="../ink/ink119.xml"/><Relationship Id="rId18" Type="http://schemas.openxmlformats.org/officeDocument/2006/relationships/customXml" Target="../ink/ink124.xml"/><Relationship Id="rId3" Type="http://schemas.openxmlformats.org/officeDocument/2006/relationships/customXml" Target="../ink/ink109.xml"/><Relationship Id="rId7" Type="http://schemas.openxmlformats.org/officeDocument/2006/relationships/customXml" Target="../ink/ink113.xml"/><Relationship Id="rId12" Type="http://schemas.openxmlformats.org/officeDocument/2006/relationships/customXml" Target="../ink/ink118.xml"/><Relationship Id="rId17" Type="http://schemas.openxmlformats.org/officeDocument/2006/relationships/customXml" Target="../ink/ink123.xml"/><Relationship Id="rId2" Type="http://schemas.openxmlformats.org/officeDocument/2006/relationships/theme" Target="../theme/theme7.xml"/><Relationship Id="rId16" Type="http://schemas.openxmlformats.org/officeDocument/2006/relationships/customXml" Target="../ink/ink122.xml"/><Relationship Id="rId20" Type="http://schemas.openxmlformats.org/officeDocument/2006/relationships/customXml" Target="../ink/ink12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2.xml"/><Relationship Id="rId11" Type="http://schemas.openxmlformats.org/officeDocument/2006/relationships/customXml" Target="../ink/ink117.xml"/><Relationship Id="rId5" Type="http://schemas.openxmlformats.org/officeDocument/2006/relationships/customXml" Target="../ink/ink111.xml"/><Relationship Id="rId15" Type="http://schemas.openxmlformats.org/officeDocument/2006/relationships/customXml" Target="../ink/ink121.xml"/><Relationship Id="rId10" Type="http://schemas.openxmlformats.org/officeDocument/2006/relationships/customXml" Target="../ink/ink116.xml"/><Relationship Id="rId19" Type="http://schemas.openxmlformats.org/officeDocument/2006/relationships/customXml" Target="../ink/ink125.xml"/><Relationship Id="rId4" Type="http://schemas.openxmlformats.org/officeDocument/2006/relationships/customXml" Target="../ink/ink110.xml"/><Relationship Id="rId9" Type="http://schemas.openxmlformats.org/officeDocument/2006/relationships/customXml" Target="../ink/ink115.xml"/><Relationship Id="rId14" Type="http://schemas.openxmlformats.org/officeDocument/2006/relationships/customXml" Target="../ink/ink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087" y="364245"/>
            <a:ext cx="8321615" cy="3109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European Perspectives </a:t>
            </a:r>
            <a:b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and </a:t>
            </a:r>
            <a:b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National Cases</a:t>
            </a:r>
            <a:b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Peter Mehlbye</a:t>
            </a:r>
            <a:b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87" y="3549943"/>
            <a:ext cx="8321615" cy="262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altLang="en-US" sz="2800" dirty="0">
              <a:ea typeface="ＭＳ Ｐゴシック" panose="020B0600070205080204" pitchFamily="34" charset="-128"/>
            </a:endParaRPr>
          </a:p>
          <a:p>
            <a:pPr lvl="0"/>
            <a:r>
              <a:rPr lang="en-GB" altLang="en-US" sz="2800" dirty="0">
                <a:ea typeface="ＭＳ Ｐゴシック" panose="020B0600070205080204" pitchFamily="34" charset="-128"/>
              </a:rPr>
              <a:t>Planning for Regional Development</a:t>
            </a:r>
            <a:br>
              <a:rPr lang="en-GB" altLang="en-US" sz="2800" dirty="0">
                <a:ea typeface="ＭＳ Ｐゴシック" panose="020B0600070205080204" pitchFamily="34" charset="-128"/>
              </a:rPr>
            </a:br>
            <a:r>
              <a:rPr lang="en-GB" altLang="en-US" sz="2800" dirty="0">
                <a:ea typeface="ＭＳ Ｐゴシック" panose="020B0600070205080204" pitchFamily="34" charset="-128"/>
              </a:rPr>
              <a:t>National Planning Framework </a:t>
            </a:r>
          </a:p>
          <a:p>
            <a:pPr lvl="0"/>
            <a:r>
              <a:rPr lang="en-GB" altLang="en-US" sz="2800" dirty="0">
                <a:ea typeface="ＭＳ Ｐゴシック" panose="020B0600070205080204" pitchFamily="34" charset="-128"/>
              </a:rPr>
              <a:t>Roadmap for Irelands future?</a:t>
            </a:r>
          </a:p>
          <a:p>
            <a:pPr lvl="0"/>
            <a:r>
              <a:rPr lang="en-GB" sz="2800" dirty="0">
                <a:ea typeface="ＭＳ Ｐゴシック" panose="020B0600070205080204" pitchFamily="34" charset="-128"/>
              </a:rPr>
              <a:t>RSA Conference, 9 September 2016,Galway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4257" cy="1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676845"/>
            <a:ext cx="9144000" cy="18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253042" y="0"/>
            <a:ext cx="23003" cy="68580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49348" y="0"/>
            <a:ext cx="12963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60351" y="0"/>
            <a:ext cx="17929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 userDrawn="1"/>
            </p14:nvContentPartPr>
            <p14:xfrm>
              <a:off x="212416" y="2633737"/>
              <a:ext cx="36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 userDrawn="1"/>
            </p14:nvContentPartPr>
            <p14:xfrm>
              <a:off x="-704" y="3197137"/>
              <a:ext cx="36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 userDrawn="1"/>
            </p14:nvContentPartPr>
            <p14:xfrm>
              <a:off x="275416" y="6728377"/>
              <a:ext cx="36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 userDrawn="1"/>
            </p14:nvContentPartPr>
            <p14:xfrm>
              <a:off x="269656" y="658977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 userDrawn="1"/>
            </p14:nvContentPartPr>
            <p14:xfrm>
              <a:off x="4168816" y="4496737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/>
              <p14:cNvContentPartPr/>
              <p14:nvPr userDrawn="1"/>
            </p14:nvContentPartPr>
            <p14:xfrm>
              <a:off x="367576" y="51457"/>
              <a:ext cx="360" cy="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/>
              <p14:cNvContentPartPr/>
              <p14:nvPr userDrawn="1"/>
            </p14:nvContentPartPr>
            <p14:xfrm>
              <a:off x="361816" y="597937"/>
              <a:ext cx="360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Ink 33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Ink 35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/>
              <p14:cNvContentPartPr/>
              <p14:nvPr userDrawn="1"/>
            </p14:nvContentPartPr>
            <p14:xfrm>
              <a:off x="160576" y="2000857"/>
              <a:ext cx="360" cy="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Ink 38"/>
              <p14:cNvContentPartPr/>
              <p14:nvPr userDrawn="1"/>
            </p14:nvContentPartPr>
            <p14:xfrm>
              <a:off x="361816" y="97537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33644223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marL="342900" marR="0" indent="-342900" algn="ctr" defTabSz="4572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sz="3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marR="0" indent="-342900" algn="ctr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87" y="1265208"/>
            <a:ext cx="8321615" cy="523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altLang="en-US" sz="2800" dirty="0">
              <a:ea typeface="ＭＳ Ｐゴシック" panose="020B0600070205080204" pitchFamily="34" charset="-128"/>
            </a:endParaRPr>
          </a:p>
          <a:p>
            <a:pPr marL="800100" lvl="1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Game changers and European policy dynamics</a:t>
            </a:r>
          </a:p>
          <a:p>
            <a:pPr marL="800100" lvl="1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The European territory towards 2050</a:t>
            </a:r>
          </a:p>
          <a:p>
            <a:pPr marL="800100" lvl="1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Irish challenges and opportunities</a:t>
            </a:r>
          </a:p>
          <a:p>
            <a:pPr marL="800100" lvl="1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National cases of inspiration:</a:t>
            </a:r>
          </a:p>
          <a:p>
            <a:pPr marL="1143000" lvl="2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Denmark</a:t>
            </a:r>
          </a:p>
          <a:p>
            <a:pPr marL="1143000" lvl="2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Latvia</a:t>
            </a:r>
          </a:p>
          <a:p>
            <a:pPr marL="800100" lvl="1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Reflections on the NFP content and process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4257" cy="1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676845"/>
            <a:ext cx="9144000" cy="18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253042" y="0"/>
            <a:ext cx="23003" cy="68580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49348" y="0"/>
            <a:ext cx="12963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60351" y="0"/>
            <a:ext cx="17929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 userDrawn="1"/>
            </p14:nvContentPartPr>
            <p14:xfrm>
              <a:off x="212416" y="2633737"/>
              <a:ext cx="36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 userDrawn="1"/>
            </p14:nvContentPartPr>
            <p14:xfrm>
              <a:off x="-704" y="3197137"/>
              <a:ext cx="36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/>
              <p14:cNvContentPartPr/>
              <p14:nvPr userDrawn="1"/>
            </p14:nvContentPartPr>
            <p14:xfrm>
              <a:off x="275416" y="6728377"/>
              <a:ext cx="36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 userDrawn="1"/>
            </p14:nvContentPartPr>
            <p14:xfrm>
              <a:off x="269656" y="658977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 userDrawn="1"/>
            </p14:nvContentPartPr>
            <p14:xfrm>
              <a:off x="4168816" y="4496737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 userDrawn="1"/>
            </p14:nvContentPartPr>
            <p14:xfrm>
              <a:off x="367576" y="51457"/>
              <a:ext cx="360" cy="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 userDrawn="1"/>
            </p14:nvContentPartPr>
            <p14:xfrm>
              <a:off x="361816" y="597937"/>
              <a:ext cx="360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4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Ink 36"/>
              <p14:cNvContentPartPr/>
              <p14:nvPr userDrawn="1"/>
            </p14:nvContentPartPr>
            <p14:xfrm>
              <a:off x="160576" y="2000857"/>
              <a:ext cx="360" cy="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 userDrawn="1"/>
            </p14:nvContentPartPr>
            <p14:xfrm>
              <a:off x="361816" y="97537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246720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marL="342900" marR="0" indent="-342900" algn="ctr" defTabSz="4572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sz="3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marR="0" indent="-342900" algn="just" defTabSz="457200" rtl="0" eaLnBrk="1" fontAlgn="base" latinLnBrk="0" hangingPunct="1">
        <a:lnSpc>
          <a:spcPct val="100000"/>
        </a:lnSpc>
        <a:spcBef>
          <a:spcPct val="20000"/>
        </a:spcBef>
        <a:spcAft>
          <a:spcPts val="1200"/>
        </a:spcAft>
        <a:buClrTx/>
        <a:buSzTx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Verdana" panose="020B060403050404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87" y="1265208"/>
            <a:ext cx="8321615" cy="523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14400" lvl="3" indent="-457200" eaLnBrk="1" hangingPunct="1">
              <a:spcAft>
                <a:spcPts val="12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Key mega trends influencing European space </a:t>
            </a:r>
          </a:p>
          <a:p>
            <a:pPr marL="914400" lvl="3" indent="-457200" algn="ctr" eaLnBrk="1" hangingPunct="1">
              <a:spcAft>
                <a:spcPts val="600"/>
              </a:spcAft>
              <a:tabLst>
                <a:tab pos="1438275" algn="l"/>
              </a:tabLst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914400" lvl="3" indent="-457200" eaLnBrk="1" hangingPunct="1">
              <a:spcAft>
                <a:spcPts val="600"/>
              </a:spcAft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457200" eaLnBrk="1" hangingPunct="1">
              <a:spcAft>
                <a:spcPts val="600"/>
              </a:spcAft>
              <a:buFont typeface="Calibri" pitchFamily="34" charset="0"/>
              <a:buChar char="−"/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457200" eaLnBrk="1" hangingPunct="1">
              <a:spcAft>
                <a:spcPts val="600"/>
              </a:spcAft>
              <a:buFont typeface="Calibri" pitchFamily="34" charset="0"/>
              <a:buChar char="−"/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457200" eaLnBrk="1" hangingPunct="1">
              <a:spcAft>
                <a:spcPts val="600"/>
              </a:spcAft>
              <a:buFont typeface="Calibri" pitchFamily="34" charset="0"/>
              <a:buChar char="−"/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457200" eaLnBrk="1" hangingPunct="1">
              <a:spcAft>
                <a:spcPts val="600"/>
              </a:spcAft>
              <a:buFont typeface="Calibri" pitchFamily="34" charset="0"/>
              <a:buChar char="−"/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457200" eaLnBrk="1" hangingPunct="1">
              <a:spcAft>
                <a:spcPts val="600"/>
              </a:spcAft>
              <a:buFont typeface="Calibri" pitchFamily="34" charset="0"/>
              <a:buChar char="−"/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914400" algn="ctr" eaLnBrk="1" hangingPunct="1">
              <a:spcAft>
                <a:spcPts val="6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latin typeface="Verdana" pitchFamily="34" charset="0"/>
                <a:cs typeface="Arial" charset="0"/>
              </a:rPr>
              <a:t>Global integration</a:t>
            </a:r>
          </a:p>
          <a:p>
            <a:pPr marL="914400" lvl="3" indent="-914400" algn="ctr" eaLnBrk="1" hangingPunct="1">
              <a:spcAft>
                <a:spcPts val="6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latin typeface="Verdana" pitchFamily="34" charset="0"/>
                <a:cs typeface="Arial" charset="0"/>
              </a:rPr>
              <a:t>Digital revolution</a:t>
            </a:r>
          </a:p>
          <a:p>
            <a:pPr marL="914400" lvl="3" indent="-914400" algn="ctr" eaLnBrk="1" hangingPunct="1">
              <a:spcAft>
                <a:spcPts val="6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latin typeface="Verdana" pitchFamily="34" charset="0"/>
                <a:cs typeface="Arial" charset="0"/>
              </a:rPr>
              <a:t>Demographic dynamics</a:t>
            </a:r>
          </a:p>
          <a:p>
            <a:pPr marL="914400" lvl="3" indent="-914400" algn="ctr" eaLnBrk="1" hangingPunct="1">
              <a:spcAft>
                <a:spcPts val="6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latin typeface="Verdana" pitchFamily="34" charset="0"/>
                <a:cs typeface="Arial" charset="0"/>
              </a:rPr>
              <a:t>New life style preferences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4257" cy="1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676845"/>
            <a:ext cx="9144000" cy="18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253042" y="0"/>
            <a:ext cx="23003" cy="68580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49348" y="0"/>
            <a:ext cx="12963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60351" y="0"/>
            <a:ext cx="17929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 userDrawn="1"/>
            </p14:nvContentPartPr>
            <p14:xfrm>
              <a:off x="212416" y="2633737"/>
              <a:ext cx="36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 userDrawn="1"/>
            </p14:nvContentPartPr>
            <p14:xfrm>
              <a:off x="-704" y="3197137"/>
              <a:ext cx="36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/>
              <p14:cNvContentPartPr/>
              <p14:nvPr userDrawn="1"/>
            </p14:nvContentPartPr>
            <p14:xfrm>
              <a:off x="275416" y="6728377"/>
              <a:ext cx="36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 userDrawn="1"/>
            </p14:nvContentPartPr>
            <p14:xfrm>
              <a:off x="269656" y="658977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 userDrawn="1"/>
            </p14:nvContentPartPr>
            <p14:xfrm>
              <a:off x="4168816" y="4496737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 userDrawn="1"/>
            </p14:nvContentPartPr>
            <p14:xfrm>
              <a:off x="367576" y="51457"/>
              <a:ext cx="360" cy="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 userDrawn="1"/>
            </p14:nvContentPartPr>
            <p14:xfrm>
              <a:off x="361816" y="597937"/>
              <a:ext cx="360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4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Ink 36"/>
              <p14:cNvContentPartPr/>
              <p14:nvPr userDrawn="1"/>
            </p14:nvContentPartPr>
            <p14:xfrm>
              <a:off x="160576" y="2000857"/>
              <a:ext cx="360" cy="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 userDrawn="1"/>
            </p14:nvContentPartPr>
            <p14:xfrm>
              <a:off x="361816" y="97537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/>
            <p:spPr/>
          </p:pic>
        </mc:Fallback>
      </mc:AlternateContent>
      <p:sp>
        <p:nvSpPr>
          <p:cNvPr id="43" name="TextBox 42"/>
          <p:cNvSpPr txBox="1"/>
          <p:nvPr userDrawn="1"/>
        </p:nvSpPr>
        <p:spPr>
          <a:xfrm>
            <a:off x="529087" y="364245"/>
            <a:ext cx="831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 changers</a:t>
            </a:r>
          </a:p>
        </p:txBody>
      </p:sp>
      <p:pic>
        <p:nvPicPr>
          <p:cNvPr id="38" name="Picture 5" descr="globe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53" y="1761475"/>
            <a:ext cx="28876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34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marL="342900" marR="0" indent="-342900" algn="ctr" defTabSz="4572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sz="3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marR="0" indent="-342900" algn="just" defTabSz="457200" rtl="0" eaLnBrk="1" fontAlgn="base" latinLnBrk="0" hangingPunct="1">
        <a:lnSpc>
          <a:spcPct val="100000"/>
        </a:lnSpc>
        <a:spcBef>
          <a:spcPct val="20000"/>
        </a:spcBef>
        <a:spcAft>
          <a:spcPts val="1200"/>
        </a:spcAft>
        <a:buClrTx/>
        <a:buSzTx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Verdana" panose="020B060403050404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0" algn="ctr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tabLst>
          <a:tab pos="1438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87" y="1265208"/>
            <a:ext cx="8321615" cy="523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14400" lvl="3" indent="-457200" eaLnBrk="1" hangingPunct="1">
              <a:spcAft>
                <a:spcPts val="12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Key challenges for the European policy process</a:t>
            </a:r>
          </a:p>
          <a:p>
            <a:pPr marL="982663" lvl="1" indent="-355600" eaLnBrk="1" hangingPunct="1"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latin typeface="Verdana" pitchFamily="34" charset="0"/>
                <a:cs typeface="Arial" charset="0"/>
              </a:rPr>
              <a:t>Brexit implementation</a:t>
            </a:r>
          </a:p>
          <a:p>
            <a:pPr marL="982663" lvl="1" indent="-355600" eaLnBrk="1" hangingPunct="1"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latin typeface="Verdana" pitchFamily="34" charset="0"/>
                <a:cs typeface="Arial" charset="0"/>
              </a:rPr>
              <a:t>Economic growth and jobs </a:t>
            </a:r>
          </a:p>
          <a:p>
            <a:pPr marL="982663" lvl="1" indent="-355600" eaLnBrk="1" hangingPunct="1"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latin typeface="Verdana" pitchFamily="34" charset="0"/>
                <a:cs typeface="Arial" charset="0"/>
              </a:rPr>
              <a:t>K</a:t>
            </a:r>
            <a:r>
              <a:rPr lang="en-GB" altLang="lb-LU" sz="2000" dirty="0">
                <a:latin typeface="Verdana" pitchFamily="34" charset="0"/>
                <a:cs typeface="Arial" charset="0"/>
              </a:rPr>
              <a:t>eeping the </a:t>
            </a:r>
            <a:r>
              <a:rPr lang="en-GB" sz="2000" dirty="0">
                <a:latin typeface="Verdana" pitchFamily="34" charset="0"/>
                <a:cs typeface="Arial" charset="0"/>
              </a:rPr>
              <a:t>European Union as a strong global player</a:t>
            </a:r>
          </a:p>
          <a:p>
            <a:pPr marL="982663" lvl="1" indent="-355600" eaLnBrk="1" hangingPunct="1"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latin typeface="Verdana" pitchFamily="34" charset="0"/>
                <a:cs typeface="Arial" charset="0"/>
              </a:rPr>
              <a:t>Ageing, migration and refugee flows</a:t>
            </a:r>
          </a:p>
          <a:p>
            <a:pPr marL="982663" lvl="1" indent="-355600" eaLnBrk="1" hangingPunct="1"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latin typeface="Verdana" pitchFamily="34" charset="0"/>
                <a:cs typeface="Arial" charset="0"/>
              </a:rPr>
              <a:t>Social exclusion and growing income gaps, also regional</a:t>
            </a:r>
          </a:p>
          <a:p>
            <a:pPr marL="982663" lvl="1" indent="-355600" eaLnBrk="1" hangingPunct="1"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latin typeface="Verdana" pitchFamily="34" charset="0"/>
                <a:cs typeface="Arial" charset="0"/>
              </a:rPr>
              <a:t>Climate change and sustainable development </a:t>
            </a:r>
          </a:p>
          <a:p>
            <a:pPr marL="982663" lvl="1" indent="-355600" eaLnBrk="1" hangingPunct="1"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latin typeface="Verdana" pitchFamily="34" charset="0"/>
                <a:cs typeface="Arial" charset="0"/>
              </a:rPr>
              <a:t>Territorial concentration forces   </a:t>
            </a:r>
          </a:p>
          <a:p>
            <a:pPr marL="1439863" lvl="2" indent="-355600" eaLnBrk="1" hangingPunct="1"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latin typeface="Verdana" pitchFamily="34" charset="0"/>
                <a:cs typeface="Arial" charset="0"/>
              </a:rPr>
              <a:t>Regional convergence replaced by divergence</a:t>
            </a:r>
          </a:p>
          <a:p>
            <a:pPr marL="1439863" lvl="2" indent="-355600" eaLnBrk="1" hangingPunct="1"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latin typeface="Verdana" pitchFamily="34" charset="0"/>
                <a:cs typeface="Arial" charset="0"/>
              </a:rPr>
              <a:t>Growth of larger urban regions</a:t>
            </a:r>
          </a:p>
          <a:p>
            <a:pPr marL="1439863" lvl="2" indent="-355600" eaLnBrk="1" hangingPunct="1"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latin typeface="Verdana" pitchFamily="34" charset="0"/>
                <a:cs typeface="Arial" charset="0"/>
              </a:rPr>
              <a:t>Decline in many rural areas creating inner peripheries </a:t>
            </a:r>
          </a:p>
          <a:p>
            <a:pPr marL="914400" lvl="3" indent="-457200" eaLnBrk="1" hangingPunct="1">
              <a:spcAft>
                <a:spcPts val="1200"/>
              </a:spcAft>
              <a:tabLst>
                <a:tab pos="1438275" algn="l"/>
              </a:tabLst>
              <a:defRPr/>
            </a:pPr>
            <a:endParaRPr lang="en-GB" altLang="lb-LU" sz="2400" dirty="0"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4257" cy="1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676845"/>
            <a:ext cx="9144000" cy="18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253042" y="0"/>
            <a:ext cx="23003" cy="68580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49348" y="0"/>
            <a:ext cx="12963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60351" y="0"/>
            <a:ext cx="17929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 userDrawn="1"/>
            </p14:nvContentPartPr>
            <p14:xfrm>
              <a:off x="212416" y="2633737"/>
              <a:ext cx="36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 userDrawn="1"/>
            </p14:nvContentPartPr>
            <p14:xfrm>
              <a:off x="-704" y="3197137"/>
              <a:ext cx="36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/>
              <p14:cNvContentPartPr/>
              <p14:nvPr userDrawn="1"/>
            </p14:nvContentPartPr>
            <p14:xfrm>
              <a:off x="275416" y="6728377"/>
              <a:ext cx="36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 userDrawn="1"/>
            </p14:nvContentPartPr>
            <p14:xfrm>
              <a:off x="269656" y="658977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 userDrawn="1"/>
            </p14:nvContentPartPr>
            <p14:xfrm>
              <a:off x="4168816" y="4496737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 userDrawn="1"/>
            </p14:nvContentPartPr>
            <p14:xfrm>
              <a:off x="367576" y="51457"/>
              <a:ext cx="360" cy="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 userDrawn="1"/>
            </p14:nvContentPartPr>
            <p14:xfrm>
              <a:off x="361816" y="597937"/>
              <a:ext cx="360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4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Ink 36"/>
              <p14:cNvContentPartPr/>
              <p14:nvPr userDrawn="1"/>
            </p14:nvContentPartPr>
            <p14:xfrm>
              <a:off x="160576" y="2000857"/>
              <a:ext cx="360" cy="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 userDrawn="1"/>
            </p14:nvContentPartPr>
            <p14:xfrm>
              <a:off x="361816" y="97537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/>
            <p:spPr/>
          </p:pic>
        </mc:Fallback>
      </mc:AlternateContent>
      <p:sp>
        <p:nvSpPr>
          <p:cNvPr id="43" name="TextBox 42"/>
          <p:cNvSpPr txBox="1"/>
          <p:nvPr userDrawn="1"/>
        </p:nvSpPr>
        <p:spPr>
          <a:xfrm>
            <a:off x="529087" y="364245"/>
            <a:ext cx="831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policy challenges</a:t>
            </a:r>
          </a:p>
        </p:txBody>
      </p:sp>
    </p:spTree>
    <p:extLst>
      <p:ext uri="{BB962C8B-B14F-4D97-AF65-F5344CB8AC3E}">
        <p14:creationId xmlns:p14="http://schemas.microsoft.com/office/powerpoint/2010/main" val="50260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marL="342900" marR="0" indent="-342900" algn="ctr" defTabSz="4572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sz="3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marR="0" indent="-342900" algn="just" defTabSz="457200" rtl="0" eaLnBrk="1" fontAlgn="base" latinLnBrk="0" hangingPunct="1">
        <a:lnSpc>
          <a:spcPct val="100000"/>
        </a:lnSpc>
        <a:spcBef>
          <a:spcPct val="20000"/>
        </a:spcBef>
        <a:spcAft>
          <a:spcPts val="1200"/>
        </a:spcAft>
        <a:buClrTx/>
        <a:buSzTx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82663" indent="-355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Verdana" pitchFamily="34" charset="0"/>
        <a:buChar char="−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63" indent="-355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Verdana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457200" algn="ctr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>
          <a:tab pos="1438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87" y="1667774"/>
            <a:ext cx="8321615" cy="483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Territorial Vision 2050 – a reference? </a:t>
            </a:r>
          </a:p>
          <a:p>
            <a:pPr marL="342900" indent="-342900"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“An Open and Polycentric Territory of the European Union”</a:t>
            </a:r>
          </a:p>
          <a:p>
            <a:pPr marL="342900" indent="-342900"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territorial scenarios:</a:t>
            </a:r>
          </a:p>
          <a:p>
            <a:pPr marL="914400" marR="0" lvl="3" indent="-45720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438275" algn="l"/>
              </a:tabLst>
              <a:defRPr/>
            </a:pPr>
            <a:endParaRPr lang="en-GB" altLang="lb-LU" sz="2400" dirty="0"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4257" cy="1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676845"/>
            <a:ext cx="9144000" cy="18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253042" y="0"/>
            <a:ext cx="23003" cy="68580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49348" y="0"/>
            <a:ext cx="12963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60351" y="0"/>
            <a:ext cx="17929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 userDrawn="1"/>
            </p14:nvContentPartPr>
            <p14:xfrm>
              <a:off x="212416" y="2633737"/>
              <a:ext cx="36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 userDrawn="1"/>
            </p14:nvContentPartPr>
            <p14:xfrm>
              <a:off x="-704" y="3197137"/>
              <a:ext cx="36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/>
              <p14:cNvContentPartPr/>
              <p14:nvPr userDrawn="1"/>
            </p14:nvContentPartPr>
            <p14:xfrm>
              <a:off x="275416" y="6728377"/>
              <a:ext cx="36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 userDrawn="1"/>
            </p14:nvContentPartPr>
            <p14:xfrm>
              <a:off x="269656" y="658977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 userDrawn="1"/>
            </p14:nvContentPartPr>
            <p14:xfrm>
              <a:off x="4168816" y="4496737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 userDrawn="1"/>
            </p14:nvContentPartPr>
            <p14:xfrm>
              <a:off x="367576" y="51457"/>
              <a:ext cx="360" cy="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 userDrawn="1"/>
            </p14:nvContentPartPr>
            <p14:xfrm>
              <a:off x="361816" y="597937"/>
              <a:ext cx="360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4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Ink 36"/>
              <p14:cNvContentPartPr/>
              <p14:nvPr userDrawn="1"/>
            </p14:nvContentPartPr>
            <p14:xfrm>
              <a:off x="160576" y="2000857"/>
              <a:ext cx="360" cy="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 userDrawn="1"/>
            </p14:nvContentPartPr>
            <p14:xfrm>
              <a:off x="361816" y="97537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/>
            <p:spPr/>
          </p:pic>
        </mc:Fallback>
      </mc:AlternateContent>
      <p:sp>
        <p:nvSpPr>
          <p:cNvPr id="43" name="TextBox 42"/>
          <p:cNvSpPr txBox="1"/>
          <p:nvPr userDrawn="1"/>
        </p:nvSpPr>
        <p:spPr>
          <a:xfrm>
            <a:off x="529087" y="364245"/>
            <a:ext cx="8315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200" dirty="0">
                <a:latin typeface="Verdana" panose="020B0604030504040204" pitchFamily="34" charset="0"/>
              </a:rPr>
              <a:t>European Territorial Vision and Scenarios 2050</a:t>
            </a:r>
            <a:endParaRPr lang="en-US" altLang="lb-LU" sz="32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38" name="Picture 4" descr="2BASE INC GDP I POP FLOW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15088" r="7088" b="27065"/>
          <a:stretch>
            <a:fillRect/>
          </a:stretch>
        </p:blipFill>
        <p:spPr bwMode="auto">
          <a:xfrm>
            <a:off x="361816" y="3535831"/>
            <a:ext cx="2933075" cy="28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3BASE INC GDP I POP CITIES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5042" r="7237" b="27733"/>
          <a:stretch>
            <a:fillRect/>
          </a:stretch>
        </p:blipFill>
        <p:spPr bwMode="auto">
          <a:xfrm>
            <a:off x="3227193" y="3540498"/>
            <a:ext cx="2840835" cy="28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 descr="4BASE INC GDP I POP REGIONS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15019" r="7027" b="27911"/>
          <a:stretch>
            <a:fillRect/>
          </a:stretch>
        </p:blipFill>
        <p:spPr bwMode="auto">
          <a:xfrm>
            <a:off x="5999689" y="3538258"/>
            <a:ext cx="2845262" cy="287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435490" y="3197137"/>
            <a:ext cx="156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Scenario A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343556" y="3197137"/>
            <a:ext cx="165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Scenario B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119005" y="3182501"/>
            <a:ext cx="1800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Scenario C</a:t>
            </a:r>
          </a:p>
        </p:txBody>
      </p:sp>
    </p:spTree>
    <p:extLst>
      <p:ext uri="{BB962C8B-B14F-4D97-AF65-F5344CB8AC3E}">
        <p14:creationId xmlns:p14="http://schemas.microsoft.com/office/powerpoint/2010/main" val="361402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marL="342900" marR="0" indent="-342900" algn="ctr" defTabSz="4572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sz="3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marR="0" indent="0" algn="just" defTabSz="457200" rtl="0" eaLnBrk="1" fontAlgn="base" latinLnBrk="0" hangingPunct="1">
        <a:lnSpc>
          <a:spcPct val="100000"/>
        </a:lnSpc>
        <a:spcBef>
          <a:spcPct val="20000"/>
        </a:spcBef>
        <a:spcAft>
          <a:spcPts val="600"/>
        </a:spcAft>
        <a:buClrTx/>
        <a:buSzTx/>
        <a:buFont typeface="Verdana" panose="020B0604030504040204" pitchFamily="34" charset="0"/>
        <a:buNone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82663" indent="-355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Verdana" pitchFamily="34" charset="0"/>
        <a:buChar char="−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63" indent="-355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Verdana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marR="0" indent="-4572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1200"/>
        </a:spcAft>
        <a:buClrTx/>
        <a:buSzTx/>
        <a:buFont typeface="Arial" panose="020B0604020202020204" pitchFamily="34" charset="0"/>
        <a:buNone/>
        <a:tabLst>
          <a:tab pos="1438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87" y="1441463"/>
            <a:ext cx="8321615" cy="5056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lb-LU" altLang="lb-LU" sz="2000" u="sng" dirty="0">
                <a:solidFill>
                  <a:srgbClr val="0000FF"/>
                </a:solidFill>
                <a:latin typeface="Verdana" pitchFamily="34" charset="0"/>
              </a:rPr>
              <a:t>Towards 2030</a:t>
            </a:r>
            <a:r>
              <a:rPr lang="lb-LU" altLang="lb-LU" sz="2000" dirty="0">
                <a:latin typeface="Verdana" pitchFamily="34" charset="0"/>
              </a:rPr>
              <a:t>, s</a:t>
            </a:r>
            <a:r>
              <a:rPr lang="lb-LU" altLang="lb-LU" sz="2000" i="1" dirty="0">
                <a:latin typeface="Verdana" pitchFamily="34" charset="0"/>
              </a:rPr>
              <a:t>cenario </a:t>
            </a:r>
            <a:r>
              <a:rPr lang="lb-LU" altLang="lb-LU" sz="2000" i="1" dirty="0">
                <a:solidFill>
                  <a:srgbClr val="C00000"/>
                </a:solidFill>
                <a:latin typeface="Verdana" pitchFamily="34" charset="0"/>
              </a:rPr>
              <a:t>B </a:t>
            </a:r>
            <a:r>
              <a:rPr lang="lb-LU" altLang="lb-LU" sz="2000" dirty="0">
                <a:solidFill>
                  <a:srgbClr val="C00000"/>
                </a:solidFill>
                <a:latin typeface="Verdana" pitchFamily="34" charset="0"/>
              </a:rPr>
              <a:t>is the most expansionary in terms of GDP</a:t>
            </a:r>
            <a:r>
              <a:rPr lang="lb-LU" altLang="lb-LU" sz="2000" dirty="0">
                <a:latin typeface="Verdana" pitchFamily="34" charset="0"/>
              </a:rPr>
              <a:t>.</a:t>
            </a:r>
          </a:p>
          <a:p>
            <a:pPr lvl="2" eaLnBrk="1" hangingPunct="1">
              <a:spcBef>
                <a:spcPts val="0"/>
              </a:spcBef>
              <a:buFont typeface="Wingdings" pitchFamily="2" charset="2"/>
              <a:buChar char="à"/>
              <a:defRPr/>
            </a:pPr>
            <a:r>
              <a:rPr lang="lb-LU" altLang="lb-LU" sz="1800" dirty="0">
                <a:latin typeface="Verdana" pitchFamily="34" charset="0"/>
                <a:sym typeface="Wingdings" pitchFamily="2" charset="2"/>
              </a:rPr>
              <a:t>Baseline:	+ 1,9%</a:t>
            </a:r>
          </a:p>
          <a:p>
            <a:pPr lvl="2" eaLnBrk="1" hangingPunct="1">
              <a:buFont typeface="Wingdings" pitchFamily="2" charset="2"/>
              <a:buChar char="à"/>
              <a:defRPr/>
            </a:pPr>
            <a:r>
              <a:rPr lang="lb-LU" altLang="lb-LU" sz="1800" dirty="0">
                <a:latin typeface="Verdana" pitchFamily="34" charset="0"/>
                <a:sym typeface="Wingdings" pitchFamily="2" charset="2"/>
              </a:rPr>
              <a:t>Scenario A:	+ 2,2%</a:t>
            </a:r>
          </a:p>
          <a:p>
            <a:pPr lvl="2" eaLnBrk="1" hangingPunct="1">
              <a:buFont typeface="Wingdings" pitchFamily="2" charset="2"/>
              <a:buChar char="à"/>
              <a:defRPr/>
            </a:pPr>
            <a:r>
              <a:rPr lang="lb-LU" altLang="lb-LU" sz="1800" dirty="0">
                <a:solidFill>
                  <a:srgbClr val="C00000"/>
                </a:solidFill>
                <a:latin typeface="Verdana" pitchFamily="34" charset="0"/>
                <a:sym typeface="Wingdings" pitchFamily="2" charset="2"/>
              </a:rPr>
              <a:t>Scenario B:	+ 2,3%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à"/>
              <a:defRPr/>
            </a:pPr>
            <a:r>
              <a:rPr lang="lb-LU" altLang="lb-LU" sz="1800" dirty="0">
                <a:latin typeface="Verdana" pitchFamily="34" charset="0"/>
                <a:sym typeface="Wingdings" pitchFamily="2" charset="2"/>
              </a:rPr>
              <a:t>Scenario C:	+ 1,8%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lb-LU" altLang="lb-LU" sz="2000" dirty="0">
                <a:solidFill>
                  <a:srgbClr val="C00000"/>
                </a:solidFill>
                <a:latin typeface="Verdana" pitchFamily="34" charset="0"/>
              </a:rPr>
              <a:t>B: H</a:t>
            </a:r>
            <a:r>
              <a:rPr lang="en-GB" altLang="lb-LU" sz="2000" dirty="0" err="1">
                <a:solidFill>
                  <a:srgbClr val="C00000"/>
                </a:solidFill>
                <a:latin typeface="Verdana" pitchFamily="34" charset="0"/>
              </a:rPr>
              <a:t>ighest</a:t>
            </a:r>
            <a:r>
              <a:rPr lang="en-GB" altLang="lb-LU" sz="2000" dirty="0">
                <a:solidFill>
                  <a:srgbClr val="C00000"/>
                </a:solidFill>
                <a:latin typeface="Verdana" pitchFamily="34" charset="0"/>
              </a:rPr>
              <a:t> levels of territorial cohesion and competitiveness.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lb-LU" altLang="lb-LU" sz="2000" dirty="0">
                <a:solidFill>
                  <a:srgbClr val="C00000"/>
                </a:solidFill>
                <a:latin typeface="Verdana" pitchFamily="34" charset="0"/>
              </a:rPr>
              <a:t>Regional divergence is only marginally reduced.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lb-LU" altLang="lb-LU" sz="2000" u="sng" dirty="0">
                <a:solidFill>
                  <a:srgbClr val="0000FF"/>
                </a:solidFill>
                <a:latin typeface="Verdana" pitchFamily="34" charset="0"/>
              </a:rPr>
              <a:t>Towards 2050</a:t>
            </a:r>
            <a:r>
              <a:rPr lang="lb-LU" altLang="lb-LU" sz="2000" dirty="0">
                <a:solidFill>
                  <a:srgbClr val="0070C0"/>
                </a:solidFill>
                <a:latin typeface="Verdana" pitchFamily="34" charset="0"/>
              </a:rPr>
              <a:t>, </a:t>
            </a:r>
            <a:r>
              <a:rPr lang="en-GB" altLang="lb-LU" sz="20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European economic growth is not significantly affected </a:t>
            </a:r>
            <a:r>
              <a:rPr lang="en-GB" altLang="lb-LU" sz="2000" dirty="0">
                <a:latin typeface="Verdana" pitchFamily="34" charset="0"/>
                <a:cs typeface="Arial" charset="0"/>
              </a:rPr>
              <a:t>by the promotion of any of the 3 territorial scenarios</a:t>
            </a:r>
            <a:endParaRPr lang="lb-LU" altLang="lb-LU" sz="2000" dirty="0">
              <a:latin typeface="Verdana" pitchFamily="34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A polycentric and balanced European territory: </a:t>
            </a:r>
            <a:r>
              <a:rPr lang="en-GB" sz="20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Possible policy option for a long-term territorial vision 2050.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Evolutionary process recommended: </a:t>
            </a:r>
            <a:r>
              <a:rPr lang="en-GB" sz="20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Gradually unleashing growth potential delivers highest overall economic growth with least  environmental impact, transport and energy demand</a:t>
            </a:r>
            <a:endParaRPr lang="lb-LU" altLang="lb-LU" sz="2000" dirty="0">
              <a:latin typeface="Verdana" pitchFamily="34" charset="0"/>
            </a:endParaRPr>
          </a:p>
          <a:p>
            <a:pPr marL="914400" lvl="3" indent="-457200" eaLnBrk="1" hangingPunct="1">
              <a:spcAft>
                <a:spcPts val="1200"/>
              </a:spcAft>
              <a:tabLst>
                <a:tab pos="1438275" algn="l"/>
              </a:tabLst>
              <a:defRPr/>
            </a:pPr>
            <a:endParaRPr lang="en-GB" altLang="lb-LU" sz="2400" dirty="0"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4257" cy="1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676845"/>
            <a:ext cx="9144000" cy="18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253042" y="0"/>
            <a:ext cx="23003" cy="68580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49348" y="0"/>
            <a:ext cx="12963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60351" y="0"/>
            <a:ext cx="17929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 userDrawn="1"/>
            </p14:nvContentPartPr>
            <p14:xfrm>
              <a:off x="212416" y="2633737"/>
              <a:ext cx="36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 userDrawn="1"/>
            </p14:nvContentPartPr>
            <p14:xfrm>
              <a:off x="-704" y="3197137"/>
              <a:ext cx="36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/>
              <p14:cNvContentPartPr/>
              <p14:nvPr userDrawn="1"/>
            </p14:nvContentPartPr>
            <p14:xfrm>
              <a:off x="275416" y="6728377"/>
              <a:ext cx="36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 userDrawn="1"/>
            </p14:nvContentPartPr>
            <p14:xfrm>
              <a:off x="269656" y="658977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 userDrawn="1"/>
            </p14:nvContentPartPr>
            <p14:xfrm>
              <a:off x="4168816" y="4496737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 userDrawn="1"/>
            </p14:nvContentPartPr>
            <p14:xfrm>
              <a:off x="367576" y="51457"/>
              <a:ext cx="360" cy="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 userDrawn="1"/>
            </p14:nvContentPartPr>
            <p14:xfrm>
              <a:off x="361816" y="597937"/>
              <a:ext cx="360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4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Ink 36"/>
              <p14:cNvContentPartPr/>
              <p14:nvPr userDrawn="1"/>
            </p14:nvContentPartPr>
            <p14:xfrm>
              <a:off x="160576" y="2000857"/>
              <a:ext cx="360" cy="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 userDrawn="1"/>
            </p14:nvContentPartPr>
            <p14:xfrm>
              <a:off x="361816" y="97537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/>
            <p:spPr/>
          </p:pic>
        </mc:Fallback>
      </mc:AlternateContent>
      <p:sp>
        <p:nvSpPr>
          <p:cNvPr id="43" name="TextBox 42"/>
          <p:cNvSpPr txBox="1"/>
          <p:nvPr userDrawn="1"/>
        </p:nvSpPr>
        <p:spPr>
          <a:xfrm>
            <a:off x="529087" y="364245"/>
            <a:ext cx="8315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Comparing territorial scenarios A, B and C</a:t>
            </a:r>
          </a:p>
        </p:txBody>
      </p:sp>
    </p:spTree>
    <p:extLst>
      <p:ext uri="{BB962C8B-B14F-4D97-AF65-F5344CB8AC3E}">
        <p14:creationId xmlns:p14="http://schemas.microsoft.com/office/powerpoint/2010/main" val="338712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marL="342900" marR="0" indent="-342900" algn="ctr" defTabSz="4572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sz="3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69875" marR="0" indent="-269875" algn="just" defTabSz="457200" rtl="0" eaLnBrk="1" fontAlgn="base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SzTx/>
        <a:buFont typeface="Arial" charset="0"/>
        <a:buChar char="•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63" indent="-355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itchFamily="2" charset="2"/>
        <a:buChar char="à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457200" algn="ctr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>
          <a:tab pos="1438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87" y="1441463"/>
            <a:ext cx="8321615" cy="5056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lb-LU" altLang="lb-LU" sz="2000" u="sng" dirty="0">
                <a:solidFill>
                  <a:srgbClr val="0000FF"/>
                </a:solidFill>
                <a:latin typeface="Verdana" pitchFamily="34" charset="0"/>
              </a:rPr>
              <a:t>Towards 2030</a:t>
            </a:r>
            <a:r>
              <a:rPr lang="lb-LU" altLang="lb-LU" sz="2000" dirty="0">
                <a:latin typeface="Verdana" pitchFamily="34" charset="0"/>
              </a:rPr>
              <a:t>, s</a:t>
            </a:r>
            <a:r>
              <a:rPr lang="lb-LU" altLang="lb-LU" sz="2000" i="1" dirty="0">
                <a:latin typeface="Verdana" pitchFamily="34" charset="0"/>
              </a:rPr>
              <a:t>cenario </a:t>
            </a:r>
            <a:r>
              <a:rPr lang="lb-LU" altLang="lb-LU" sz="2000" i="1" dirty="0">
                <a:solidFill>
                  <a:srgbClr val="C00000"/>
                </a:solidFill>
                <a:latin typeface="Verdana" pitchFamily="34" charset="0"/>
              </a:rPr>
              <a:t>B </a:t>
            </a:r>
            <a:r>
              <a:rPr lang="lb-LU" altLang="lb-LU" sz="2000" dirty="0">
                <a:solidFill>
                  <a:srgbClr val="C00000"/>
                </a:solidFill>
                <a:latin typeface="Verdana" pitchFamily="34" charset="0"/>
              </a:rPr>
              <a:t>is the most expansionary in terms of GDP</a:t>
            </a:r>
            <a:r>
              <a:rPr lang="lb-LU" altLang="lb-LU" sz="2000" dirty="0">
                <a:latin typeface="Verdana" pitchFamily="34" charset="0"/>
              </a:rPr>
              <a:t>.</a:t>
            </a:r>
          </a:p>
          <a:p>
            <a:pPr lvl="2" eaLnBrk="1" hangingPunct="1">
              <a:spcBef>
                <a:spcPts val="0"/>
              </a:spcBef>
              <a:buFont typeface="Wingdings" pitchFamily="2" charset="2"/>
              <a:buChar char="à"/>
              <a:defRPr/>
            </a:pPr>
            <a:r>
              <a:rPr lang="lb-LU" altLang="lb-LU" sz="1800" dirty="0">
                <a:latin typeface="Verdana" pitchFamily="34" charset="0"/>
                <a:sym typeface="Wingdings" pitchFamily="2" charset="2"/>
              </a:rPr>
              <a:t>Baseline:	+ 1,9%</a:t>
            </a:r>
          </a:p>
          <a:p>
            <a:pPr lvl="2" eaLnBrk="1" hangingPunct="1">
              <a:buFont typeface="Wingdings" pitchFamily="2" charset="2"/>
              <a:buChar char="à"/>
              <a:defRPr/>
            </a:pPr>
            <a:r>
              <a:rPr lang="lb-LU" altLang="lb-LU" sz="1800" dirty="0">
                <a:latin typeface="Verdana" pitchFamily="34" charset="0"/>
                <a:sym typeface="Wingdings" pitchFamily="2" charset="2"/>
              </a:rPr>
              <a:t>Scenario A:	+ 2,2%</a:t>
            </a:r>
          </a:p>
          <a:p>
            <a:pPr lvl="2" eaLnBrk="1" hangingPunct="1">
              <a:buFont typeface="Wingdings" pitchFamily="2" charset="2"/>
              <a:buChar char="à"/>
              <a:defRPr/>
            </a:pPr>
            <a:r>
              <a:rPr lang="lb-LU" altLang="lb-LU" sz="1800" dirty="0">
                <a:solidFill>
                  <a:srgbClr val="C00000"/>
                </a:solidFill>
                <a:latin typeface="Verdana" pitchFamily="34" charset="0"/>
                <a:sym typeface="Wingdings" pitchFamily="2" charset="2"/>
              </a:rPr>
              <a:t>Scenario B:	+ 2,3%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à"/>
              <a:defRPr/>
            </a:pPr>
            <a:r>
              <a:rPr lang="lb-LU" altLang="lb-LU" sz="1800" dirty="0">
                <a:latin typeface="Verdana" pitchFamily="34" charset="0"/>
                <a:sym typeface="Wingdings" pitchFamily="2" charset="2"/>
              </a:rPr>
              <a:t>Scenario C:	+ 1,8%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lb-LU" altLang="lb-LU" sz="2000" dirty="0">
                <a:solidFill>
                  <a:srgbClr val="C00000"/>
                </a:solidFill>
                <a:latin typeface="Verdana" pitchFamily="34" charset="0"/>
              </a:rPr>
              <a:t>B: H</a:t>
            </a:r>
            <a:r>
              <a:rPr lang="en-GB" altLang="lb-LU" sz="2000" dirty="0" err="1">
                <a:solidFill>
                  <a:srgbClr val="C00000"/>
                </a:solidFill>
                <a:latin typeface="Verdana" pitchFamily="34" charset="0"/>
              </a:rPr>
              <a:t>ighest</a:t>
            </a:r>
            <a:r>
              <a:rPr lang="en-GB" altLang="lb-LU" sz="2000" dirty="0">
                <a:solidFill>
                  <a:srgbClr val="C00000"/>
                </a:solidFill>
                <a:latin typeface="Verdana" pitchFamily="34" charset="0"/>
              </a:rPr>
              <a:t> levels of territorial cohesion and competitiveness.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lb-LU" altLang="lb-LU" sz="2000" dirty="0">
                <a:solidFill>
                  <a:srgbClr val="C00000"/>
                </a:solidFill>
                <a:latin typeface="Verdana" pitchFamily="34" charset="0"/>
              </a:rPr>
              <a:t>Regional divergence is only marginally reduced.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lb-LU" altLang="lb-LU" sz="2000" u="sng" dirty="0">
                <a:solidFill>
                  <a:srgbClr val="0000FF"/>
                </a:solidFill>
                <a:latin typeface="Verdana" pitchFamily="34" charset="0"/>
              </a:rPr>
              <a:t>Towards 2050</a:t>
            </a:r>
            <a:r>
              <a:rPr lang="lb-LU" altLang="lb-LU" sz="2000" dirty="0">
                <a:solidFill>
                  <a:srgbClr val="0070C0"/>
                </a:solidFill>
                <a:latin typeface="Verdana" pitchFamily="34" charset="0"/>
              </a:rPr>
              <a:t>, </a:t>
            </a:r>
            <a:r>
              <a:rPr lang="en-GB" altLang="lb-LU" sz="20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European economic growth is not significantly affected </a:t>
            </a:r>
            <a:r>
              <a:rPr lang="en-GB" altLang="lb-LU" sz="2000" dirty="0">
                <a:latin typeface="Verdana" pitchFamily="34" charset="0"/>
                <a:cs typeface="Arial" charset="0"/>
              </a:rPr>
              <a:t>by the promotion of any of the 3 territorial scenarios</a:t>
            </a:r>
            <a:endParaRPr lang="lb-LU" altLang="lb-LU" sz="2000" dirty="0">
              <a:latin typeface="Verdana" pitchFamily="34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A polycentric and balanced European territory: </a:t>
            </a:r>
            <a:r>
              <a:rPr lang="en-GB" sz="20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Possible policy option for a long-term territorial vision 2050.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Evolutionary process recommended: </a:t>
            </a:r>
            <a:r>
              <a:rPr lang="en-GB" sz="20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Gradually unleashing growth potential delivers highest overall economic growth with least  environmental impact, transport and energy demand</a:t>
            </a:r>
            <a:endParaRPr lang="lb-LU" altLang="lb-LU" sz="2000" dirty="0">
              <a:latin typeface="Verdana" pitchFamily="34" charset="0"/>
            </a:endParaRPr>
          </a:p>
          <a:p>
            <a:pPr marL="914400" lvl="3" indent="-457200" eaLnBrk="1" hangingPunct="1">
              <a:spcAft>
                <a:spcPts val="1200"/>
              </a:spcAft>
              <a:tabLst>
                <a:tab pos="1438275" algn="l"/>
              </a:tabLst>
              <a:defRPr/>
            </a:pPr>
            <a:endParaRPr lang="en-GB" altLang="lb-LU" sz="2400" dirty="0"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4257" cy="1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676845"/>
            <a:ext cx="9144000" cy="18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253042" y="0"/>
            <a:ext cx="23003" cy="68580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49348" y="0"/>
            <a:ext cx="12963" cy="6858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60351" y="0"/>
            <a:ext cx="17929" cy="685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 userDrawn="1"/>
            </p14:nvContentPartPr>
            <p14:xfrm>
              <a:off x="212416" y="2633737"/>
              <a:ext cx="36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 userDrawn="1"/>
            </p14:nvContentPartPr>
            <p14:xfrm>
              <a:off x="-704" y="3197137"/>
              <a:ext cx="36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/>
              <p14:cNvContentPartPr/>
              <p14:nvPr userDrawn="1"/>
            </p14:nvContentPartPr>
            <p14:xfrm>
              <a:off x="275416" y="6728377"/>
              <a:ext cx="36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 userDrawn="1"/>
            </p14:nvContentPartPr>
            <p14:xfrm>
              <a:off x="269656" y="658977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 userDrawn="1"/>
            </p14:nvContentPartPr>
            <p14:xfrm>
              <a:off x="246616" y="6498337"/>
              <a:ext cx="36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 userDrawn="1"/>
            </p14:nvContentPartPr>
            <p14:xfrm>
              <a:off x="4168816" y="4496737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 userDrawn="1"/>
            </p14:nvContentPartPr>
            <p14:xfrm>
              <a:off x="385216" y="3645697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 userDrawn="1"/>
            </p14:nvContentPartPr>
            <p14:xfrm>
              <a:off x="367576" y="51457"/>
              <a:ext cx="360" cy="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/>
              <p14:cNvContentPartPr/>
              <p14:nvPr userDrawn="1"/>
            </p14:nvContentPartPr>
            <p14:xfrm>
              <a:off x="373336" y="597937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 userDrawn="1"/>
            </p14:nvContentPartPr>
            <p14:xfrm>
              <a:off x="361816" y="597937"/>
              <a:ext cx="360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4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/>
              <p14:cNvContentPartPr/>
              <p14:nvPr userDrawn="1"/>
            </p14:nvContentPartPr>
            <p14:xfrm>
              <a:off x="3818176" y="3162577"/>
              <a:ext cx="0" cy="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Ink 36"/>
              <p14:cNvContentPartPr/>
              <p14:nvPr userDrawn="1"/>
            </p14:nvContentPartPr>
            <p14:xfrm>
              <a:off x="160576" y="2000857"/>
              <a:ext cx="360" cy="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 userDrawn="1"/>
            </p14:nvContentPartPr>
            <p14:xfrm>
              <a:off x="361816" y="97537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/>
            <p:spPr/>
          </p:pic>
        </mc:Fallback>
      </mc:AlternateContent>
      <p:sp>
        <p:nvSpPr>
          <p:cNvPr id="43" name="TextBox 42"/>
          <p:cNvSpPr txBox="1"/>
          <p:nvPr userDrawn="1"/>
        </p:nvSpPr>
        <p:spPr>
          <a:xfrm>
            <a:off x="529087" y="364245"/>
            <a:ext cx="8315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Comparing territorial scenarios A, B and C</a:t>
            </a:r>
          </a:p>
        </p:txBody>
      </p:sp>
    </p:spTree>
    <p:extLst>
      <p:ext uri="{BB962C8B-B14F-4D97-AF65-F5344CB8AC3E}">
        <p14:creationId xmlns:p14="http://schemas.microsoft.com/office/powerpoint/2010/main" val="36846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marL="342900" marR="0" indent="-342900" algn="ctr" defTabSz="4572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Tx/>
        <a:buSzTx/>
        <a:buFont typeface="Arial" panose="020B0604020202020204" pitchFamily="34" charset="0"/>
        <a:buNone/>
        <a:tabLst/>
        <a:defRPr sz="36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69875" marR="0" indent="-269875" algn="just" defTabSz="457200" rtl="0" eaLnBrk="1" fontAlgn="base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SzTx/>
        <a:buFont typeface="Arial" charset="0"/>
        <a:buChar char="•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63" indent="-355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itchFamily="2" charset="2"/>
        <a:buChar char="à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457200" algn="ctr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>
          <a:tab pos="1438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0420" y="1025544"/>
            <a:ext cx="7772400" cy="2387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altLang="en-US" dirty="0">
                <a:solidFill>
                  <a:srgbClr val="002060"/>
                </a:solidFill>
                <a:cs typeface="Arial" panose="020B0604020202020204" pitchFamily="34" charset="0"/>
              </a:rPr>
              <a:t>European Perspectives and </a:t>
            </a:r>
            <a:br>
              <a:rPr lang="en-GB" altLang="en-US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02060"/>
                </a:solidFill>
                <a:cs typeface="Arial" panose="020B0604020202020204" pitchFamily="34" charset="0"/>
              </a:rPr>
              <a:t>National Cases</a:t>
            </a:r>
            <a:br>
              <a:rPr lang="en-GB" altLang="en-US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Peter Mehlbye</a:t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303" y="4338937"/>
            <a:ext cx="6858000" cy="1655762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Planning for Regional Development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National Planning Framework – Roadmap for Irelands future?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RSA Conference in Galway, 9 September 2016</a:t>
            </a:r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646842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37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Irish challenges and opportunities (1)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951" y="1353807"/>
            <a:ext cx="8407791" cy="5225183"/>
          </a:xfrm>
        </p:spPr>
        <p:txBody>
          <a:bodyPr>
            <a:normAutofit fontScale="92500" lnSpcReduction="10000"/>
          </a:bodyPr>
          <a:lstStyle/>
          <a:p>
            <a:pPr marL="914400" lvl="3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solidFill>
                  <a:srgbClr val="002060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Major challenges and opportunities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Make the most out of a Brexit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Trade volume and links to the UK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Investment space for USA, Canada and other English language oriented foreign investors and services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Transport connections and flows to EU Single market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New external EU border to Northern Ireland?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Highest economic growth rates in Europe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Positive population prospects, however still brain drain emigration to reverse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Current refugee crisis with little impact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Housing shortage 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Counter climate change impacts 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Ensure sustainable development 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Use renewable energy potential and meet targets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53265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Irish challenges and opportunities (2)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fontScale="92500" lnSpcReduction="20000"/>
          </a:bodyPr>
          <a:lstStyle/>
          <a:p>
            <a:pPr marL="914400" lvl="3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solidFill>
                  <a:srgbClr val="002060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Territorial challenges and opportunities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Balance territorial concentration forces   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Build on regional/city/county potentials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Develop the entire country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Promote urban drivers and cooperation at all scales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The capital Dublin as international metropolis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Larger cities stimulating cooperation arrangements creating polycentric functional regions 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Towns connected to larger cities and cooperating 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Rural territories </a:t>
            </a:r>
            <a:r>
              <a:rPr lang="en-GB" sz="22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included in functional regions  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Balance the allocation of new housing in support of planning priorities and development potentials 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Pay special attention to increasing inner peripheries 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Address marine reality with spatial planning 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Preserve natural, cultural and landscape assets important for long term sustainable development and </a:t>
            </a:r>
            <a:r>
              <a:rPr lang="en-GB" dirty="0" err="1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attractivity</a:t>
            </a:r>
            <a:endParaRPr lang="en-GB" dirty="0">
              <a:solidFill>
                <a:prstClr val="black"/>
              </a:solidFill>
              <a:latin typeface="Verdana" pitchFamily="34" charset="0"/>
              <a:ea typeface="ＭＳ Ｐゴシック" panose="020B0600070205080204" pitchFamily="34" charset="-128"/>
              <a:cs typeface="Arial" charset="0"/>
            </a:endParaRP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80159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05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GB" altLang="en-US" sz="2800" dirty="0"/>
              <a:t>European structure and importance of cities</a:t>
            </a:r>
            <a:r>
              <a:rPr lang="en-US" altLang="lb-LU" sz="2400" dirty="0">
                <a:solidFill>
                  <a:schemeClr val="tx2"/>
                </a:solidFill>
              </a:rPr>
              <a:t/>
            </a:r>
            <a:br>
              <a:rPr lang="en-US" altLang="lb-LU" sz="2400" dirty="0">
                <a:solidFill>
                  <a:schemeClr val="tx2"/>
                </a:solidFill>
              </a:rPr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44" y="1261144"/>
            <a:ext cx="6301404" cy="538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258644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45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cs typeface="Arial" panose="020B0604020202020204" pitchFamily="34" charset="0"/>
              </a:rPr>
              <a:t>Global potential accessibility, 2012 </a:t>
            </a:r>
            <a:r>
              <a:rPr lang="en-GB" altLang="en-US" sz="2400" dirty="0">
                <a:cs typeface="Arial" panose="020B0604020202020204" pitchFamily="34" charset="0"/>
              </a:rPr>
              <a:t/>
            </a:r>
            <a:br>
              <a:rPr lang="en-GB" altLang="en-US" sz="2400" dirty="0">
                <a:cs typeface="Arial" panose="020B0604020202020204" pitchFamily="34" charset="0"/>
              </a:rPr>
            </a:br>
            <a:r>
              <a:rPr lang="en-US" altLang="lb-LU" sz="2400" dirty="0">
                <a:solidFill>
                  <a:schemeClr val="tx2"/>
                </a:solidFill>
              </a:rPr>
              <a:t/>
            </a:r>
            <a:br>
              <a:rPr lang="en-US" altLang="lb-LU" sz="2400" dirty="0">
                <a:solidFill>
                  <a:schemeClr val="tx2"/>
                </a:solidFill>
              </a:rPr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Picture 4" descr="TRACC_GL_TR_accpotglob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1113"/>
            <a:ext cx="4211638" cy="538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845087" y="1281113"/>
            <a:ext cx="4105275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18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Global potential accessibility in terms of options for travel world-wide:</a:t>
            </a:r>
          </a:p>
          <a:p>
            <a:pPr marL="180975" marR="0" lvl="0" indent="-1809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The central part of the European territory is best connected internationally, while other countries in general have weaker global accessibility</a:t>
            </a:r>
          </a:p>
          <a:p>
            <a:pPr marL="180975" marR="0" lvl="0" indent="-1809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Capital regions in general stand out in terms of access to international destinations</a:t>
            </a:r>
          </a:p>
          <a:p>
            <a:pPr marL="180975" marR="0" lvl="0" indent="-1809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Intercontinental sea borne connections heavily concentrated  around the Channel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70355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3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cs typeface="Arial" panose="020B0604020202020204" pitchFamily="34" charset="0"/>
              </a:rPr>
              <a:t>Irish population dynamics 2011-16</a:t>
            </a:r>
            <a:r>
              <a:rPr lang="en-GB" altLang="en-US" sz="2400" dirty="0">
                <a:cs typeface="Arial" panose="020B0604020202020204" pitchFamily="34" charset="0"/>
              </a:rPr>
              <a:t/>
            </a:r>
            <a:br>
              <a:rPr lang="en-GB" altLang="en-US" sz="2400" dirty="0">
                <a:cs typeface="Arial" panose="020B0604020202020204" pitchFamily="34" charset="0"/>
              </a:rPr>
            </a:br>
            <a:r>
              <a:rPr lang="en-US" altLang="lb-LU" sz="2400" dirty="0">
                <a:solidFill>
                  <a:schemeClr val="tx2"/>
                </a:solidFill>
              </a:rPr>
              <a:t/>
            </a:r>
            <a:br>
              <a:rPr lang="en-US" altLang="lb-LU" sz="2400" dirty="0">
                <a:solidFill>
                  <a:schemeClr val="tx2"/>
                </a:solidFill>
              </a:rPr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5" y="1189285"/>
            <a:ext cx="7454320" cy="542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1189285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33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Danish spatial planning system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lnSpcReduction="10000"/>
          </a:bodyPr>
          <a:lstStyle/>
          <a:p>
            <a:pPr marL="355600" lvl="1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Three-tier planning framework: </a:t>
            </a:r>
          </a:p>
          <a:p>
            <a:pPr marL="812800" lvl="2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policy and supporting actions</a:t>
            </a:r>
          </a:p>
          <a:p>
            <a:pPr marL="812800" lvl="2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Regional development  </a:t>
            </a:r>
          </a:p>
          <a:p>
            <a:pPr marL="812800" lvl="2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Municipal/local plans </a:t>
            </a:r>
          </a:p>
          <a:p>
            <a:pPr marL="355600" lvl="1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Strong similarity to current Irish planning system in NPF</a:t>
            </a:r>
          </a:p>
          <a:p>
            <a:pPr marL="355600" lvl="1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Recent administrative reform decreasing number of municipalities (270 to 98) and regions to 5) and diminished the former role of regions</a:t>
            </a:r>
          </a:p>
          <a:p>
            <a:pPr marL="355600" lvl="1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spatial planning moved to Ministry for Growth and Business, also responsible for EU Structural Funds</a:t>
            </a:r>
          </a:p>
          <a:p>
            <a:pPr marL="355600" lvl="1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Danish national spatial planning today more linked to economic development</a:t>
            </a:r>
          </a:p>
          <a:p>
            <a:pPr marL="355600" lvl="1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Danish national planning framework sets (1) political priorities, (2) governmental initiatives and (3) expectations to the planning of regional and local authorities </a:t>
            </a:r>
            <a:endParaRPr lang="en-GB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80160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2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Denmark (1)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fontScale="92500"/>
          </a:bodyPr>
          <a:lstStyle/>
          <a:p>
            <a:pPr lvl="0" algn="l">
              <a:spcBef>
                <a:spcPct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National Planning Report 2013</a:t>
            </a:r>
          </a:p>
          <a:p>
            <a:pPr lvl="0" algn="l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900" dirty="0">
                <a:solidFill>
                  <a:srgbClr val="002060"/>
                </a:solidFill>
              </a:rPr>
              <a:t>“Green transformation – new opportunities for the entire Denmark”</a:t>
            </a:r>
          </a:p>
          <a:p>
            <a:pPr marL="355600" lvl="1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planning priorities and </a:t>
            </a:r>
            <a:r>
              <a:rPr lang="en-US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governmental initiatives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1104900" lvl="2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Growth, green transformation and development in the entire country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Growth plan DK based on broad political consensus 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growth teams for support of </a:t>
            </a:r>
            <a:r>
              <a:rPr lang="en-US" sz="2000" i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entreprises</a:t>
            </a: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international potential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Regional growth pacts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 improvements (public and greener transport)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 and better education and research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innovation strategy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 level cooperation 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12432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9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Denmark (2)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fontScale="92500" lnSpcReduction="10000"/>
          </a:bodyPr>
          <a:lstStyle/>
          <a:p>
            <a:pPr marL="1104900" lvl="2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Denmark in the Nordic and European context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Promotion of bigger cities role in the Nordic area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Cooperation with countries around the Baltic and North Seas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Potentials of a </a:t>
            </a:r>
            <a:r>
              <a:rPr lang="en-US" sz="20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Femern</a:t>
            </a: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Belt connections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Promote interplay between city, knowledge and business</a:t>
            </a:r>
          </a:p>
          <a:p>
            <a:pPr marL="1104900" lvl="2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Green transformation, climate change adaptation, resources and green energy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Participation in the green economy market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Recycling and less incineration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Sustainable, greener and innovative climate adaptation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Climate </a:t>
            </a:r>
            <a:r>
              <a:rPr lang="en-US" sz="2000" i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adaptative</a:t>
            </a: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local plans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Reduction of CFC gasses and CO2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Synergy between sectors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23191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14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Denmark (3)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fontScale="92500" lnSpcReduction="10000"/>
          </a:bodyPr>
          <a:lstStyle/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Resource efficient and sustainable food production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Green energy (100% in 2050)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Flying squads giving municipalities advice on </a:t>
            </a:r>
            <a:r>
              <a:rPr lang="en-US" sz="2000" i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vind</a:t>
            </a: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turbine localization and increased use of bio-gas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Sustainable mobility and greener transport promoting public transport, bicycling and walking  </a:t>
            </a:r>
          </a:p>
          <a:p>
            <a:pPr marL="1104900" lvl="2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Cities towards sustainable development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national social and green urban policy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Neighbourhood</a:t>
            </a: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renewal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architectural policy</a:t>
            </a: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Multi-annual culture deals with municipalities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Concrete urban projects with actors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Future DK city (think tank 2025)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 city network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Planning of land for business development 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-43030" y="1312433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15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Denmark (4)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fontScale="92500" lnSpcReduction="10000"/>
          </a:bodyPr>
          <a:lstStyle/>
          <a:p>
            <a:pPr marL="1104900" lvl="2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 in the Greater Copenhagen area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Strategy for the Capital city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Ensure Copenhagen airport as important hub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Improvement of transport infrastructures against congestion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Updated “finger plan” 2013 for a greener Greater Copenhagen region</a:t>
            </a:r>
          </a:p>
          <a:p>
            <a:pPr marL="1104900" lvl="2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Rural areas in development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Growth plan with specific focus on jobs and green transformation in rural areas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Funds for urban transformation in small towns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portal and flying squad collecting and delivering experience and knowledge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Revision of planning law improving possibilities for establishing housing and enterprises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6296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5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66975" y="600617"/>
            <a:ext cx="7853082" cy="803256"/>
          </a:xfrm>
          <a:prstGeom prst="rect">
            <a:avLst/>
          </a:prstGeom>
        </p:spPr>
        <p:txBody>
          <a:bodyPr/>
          <a:lstStyle/>
          <a:p>
            <a:r>
              <a:rPr lang="en-GB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Structure</a:t>
            </a: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944" y="1726602"/>
            <a:ext cx="8044029" cy="426809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cs typeface="Arial" charset="0"/>
              </a:rPr>
              <a:t>Game changers and European policy dynamics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cs typeface="Arial" charset="0"/>
              </a:rPr>
              <a:t>Visions for the European territory towards 2050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cs typeface="Arial" charset="0"/>
              </a:rPr>
              <a:t>Irish challenges and opportunities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cs typeface="Arial" charset="0"/>
              </a:rPr>
              <a:t>National cases of inspiration: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Denmark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Latvia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2060"/>
                </a:solidFill>
                <a:cs typeface="Arial" charset="0"/>
              </a:rPr>
              <a:t>Reflections on the NFP 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301675"/>
            <a:ext cx="9144000" cy="215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179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Denmark (5)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fontScale="92500" lnSpcReduction="10000"/>
          </a:bodyPr>
          <a:lstStyle/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speed broadband support in 22 initiatives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Flexibility in use of housing for leisure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Allocating 35% of DK Structural Funds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Growth plan for tourism focusing on coasts, nature and culture experiences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on exploration of territorial endogenous potentials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Financial support to management of national parks</a:t>
            </a:r>
          </a:p>
          <a:p>
            <a:pPr marL="1104900" lvl="2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 spaces (nature and landscapes)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 towards richer nature and economic viable agriculture offering jobs and healthy food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Ambition on a Nature Plan DK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Improved access to nature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More and better nature on former agricultural land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More focus on nature potential in coastal zone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6296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833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The governmental image of Denmark 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" y="1251506"/>
            <a:ext cx="3603625" cy="537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53" y="1240748"/>
            <a:ext cx="4657725" cy="53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240748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54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Latvia (1)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/>
          </a:bodyPr>
          <a:lstStyle/>
          <a:p>
            <a:pPr lvl="0" algn="l">
              <a:spcBef>
                <a:spcPct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National Development Plan 2020</a:t>
            </a:r>
          </a:p>
          <a:p>
            <a:pPr marL="355600" lvl="1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Vision: Economic breakthrough – for the greater well-being of Latvia</a:t>
            </a:r>
          </a:p>
          <a:p>
            <a:pPr marL="355600" lvl="1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Linked to a National Spatial Development Perspective – Latvia 2030</a:t>
            </a:r>
          </a:p>
          <a:p>
            <a:pPr marL="355600" lvl="1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Priorities and </a:t>
            </a:r>
            <a:r>
              <a:rPr lang="en-US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strategic objectives</a:t>
            </a: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1104900" lvl="2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Growth of the national economy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Highly productive manufacturing and internationally competitive services with export potential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Outstanding business environment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Advanced research and innovation and higher education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Energy efficiency and energy production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80159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08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Latvia (2)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/>
          </a:bodyPr>
          <a:lstStyle/>
          <a:p>
            <a:pPr marL="812800" lvl="2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Human </a:t>
            </a:r>
            <a:r>
              <a:rPr lang="en-US" sz="20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securitability</a:t>
            </a: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 form of resilience)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Decent work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Stability for demographic growth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 of competencies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Healthy and fit for work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Belonging to Latvia: Cooperation and culture</a:t>
            </a:r>
          </a:p>
          <a:p>
            <a:pPr marL="812800" lvl="2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Growth for regions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Promotion of economic activity in the regions: Unleashing the potential of territories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Availability of services for creating more equal opportunities and living conditions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Sustainable management of natural and cultural capital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47887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238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Latvia (3)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lnSpcReduction="10000"/>
          </a:bodyPr>
          <a:lstStyle/>
          <a:p>
            <a:pPr marL="190500" lvl="1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Spatial Development Perspective of Latvia 2030  </a:t>
            </a:r>
          </a:p>
          <a:p>
            <a:pPr marL="812800" lvl="2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Improvement of accessibility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Planning of transport infrastructure and Public transport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 of transport infrastructure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 of communication network</a:t>
            </a:r>
          </a:p>
          <a:p>
            <a:pPr marL="812800" lvl="2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Settlement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Growth of development </a:t>
            </a:r>
            <a:r>
              <a:rPr lang="en-US" sz="20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centres</a:t>
            </a:r>
            <a:endParaRPr lang="en-US" sz="2000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Urban-rural interaction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Functional network of development </a:t>
            </a:r>
            <a:r>
              <a:rPr lang="en-US" sz="2000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centres</a:t>
            </a:r>
            <a:endParaRPr lang="en-US" sz="2000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12800" lvl="2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Spaces of national interest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Rural development space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Coast of the Baltic Sea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85538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03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Latvia (4)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/>
          </a:bodyPr>
          <a:lstStyle/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Metropolitan area of Riga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Eastern border area</a:t>
            </a:r>
          </a:p>
          <a:p>
            <a:pPr marL="1270000" lvl="3" indent="-1651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en-US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Outstanding areas of nature, landscape and cultural and historical territories</a:t>
            </a:r>
            <a:endParaRPr lang="en-US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34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Implementation mechanisms</a:t>
            </a:r>
          </a:p>
          <a:p>
            <a:pPr marL="9906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Development Plan the main instrument </a:t>
            </a:r>
          </a:p>
          <a:p>
            <a:pPr marL="9906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Long-term fiscal discipline</a:t>
            </a:r>
          </a:p>
          <a:p>
            <a:pPr marL="9906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Supervision by Latvian Parliament </a:t>
            </a:r>
          </a:p>
          <a:p>
            <a:pPr marL="1447800" lvl="3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Inclusion in governments action strategy</a:t>
            </a:r>
          </a:p>
          <a:p>
            <a:pPr marL="1447800" lvl="3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Supervision by National Development Council led by vice Prime Minister</a:t>
            </a:r>
          </a:p>
          <a:p>
            <a:pPr marL="1447800" lvl="3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by independent Sustainable Development Institute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6296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222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Latvia (5)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5" y="1403873"/>
            <a:ext cx="4265613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88" y="1403873"/>
            <a:ext cx="4323562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285539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886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Reflections on the NPF (1)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fontScale="92500" lnSpcReduction="10000"/>
          </a:bodyPr>
          <a:lstStyle/>
          <a:p>
            <a:pPr lvl="0" algn="l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prstClr val="black"/>
                </a:solidFill>
              </a:rPr>
              <a:t>Envisaged NPF themes: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Maximising the potential of our cities, towns and rural areas to be successful, sustainable places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Identifying infrastructural priorities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Transitioning to a low carbon society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Ensuring the resilience of our natural resources and cultural assets</a:t>
            </a:r>
            <a:endParaRPr lang="en-GB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l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prstClr val="black"/>
                </a:solidFill>
              </a:rPr>
              <a:t>Further development of the NPF: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evidence based, including the larger territorial context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Define more themes, if needed in the policy process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Respect the framework logic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clear on national interests and spatial structures  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Give room for regional spatial and economic strategies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Ensure space for local decisions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Consider timing and a step-wise development path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0917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02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Reflections on the NPF (2)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/>
          </a:bodyPr>
          <a:lstStyle/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Promote territorial cooperation gaining critical mass/borrowing strength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Across regional and county borders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 cities of different sizes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concrete tailor-made actions 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Take responsibility within the NPF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Offer knowledge support to other less powerful regions, cities and counties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Involve sector policy makers and private sector to a maximum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Establish inclusive multi-level governance structures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Promote key political participation in implementation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Train and involve key human drivers</a:t>
            </a:r>
          </a:p>
          <a:p>
            <a:pPr lvl="2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GB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74781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49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800" dirty="0"/>
              <a:t>Reflections on the NPF (3)</a:t>
            </a:r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107952"/>
          </a:xfrm>
        </p:spPr>
        <p:txBody>
          <a:bodyPr>
            <a:normAutofit/>
          </a:bodyPr>
          <a:lstStyle/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Think ahead 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Consider the long-term global future and seek international inspiration 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Stimulate innovation and counteract diseconomies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Involve visionary “thinkers” 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Stimulate attractive transformations welcoming the next generation, of citizens and the economy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Communicate, communicate and communicate…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visionary and clear on long term spatial structures 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Visualize the territorial future opted for  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Dialogue with civic society</a:t>
            </a:r>
          </a:p>
          <a:p>
            <a:pPr marL="1257300" lvl="2" indent="-3429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Stimulate ownership of key public and private actors for best possible uptake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6296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7949901" cy="803256"/>
          </a:xfrm>
          <a:prstGeom prst="rect">
            <a:avLst/>
          </a:prstGeom>
        </p:spPr>
        <p:txBody>
          <a:bodyPr/>
          <a:lstStyle/>
          <a:p>
            <a:r>
              <a:rPr lang="en-GB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Game changers</a:t>
            </a: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511726"/>
            <a:ext cx="7949901" cy="5066852"/>
          </a:xfrm>
        </p:spPr>
        <p:txBody>
          <a:bodyPr>
            <a:normAutofit fontScale="92500" lnSpcReduction="20000"/>
          </a:bodyPr>
          <a:lstStyle/>
          <a:p>
            <a:pPr marL="914400" lvl="3" indent="-457200">
              <a:spcAft>
                <a:spcPts val="12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Key mega trends influencing European space </a:t>
            </a:r>
          </a:p>
          <a:p>
            <a:pPr marL="914400" lvl="3" indent="-457200">
              <a:spcAft>
                <a:spcPts val="600"/>
              </a:spcAft>
              <a:tabLst>
                <a:tab pos="1438275" algn="l"/>
              </a:tabLst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914400" lvl="3" indent="-457200">
              <a:spcAft>
                <a:spcPts val="600"/>
              </a:spcAft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457200">
              <a:spcAft>
                <a:spcPts val="600"/>
              </a:spcAft>
              <a:buFont typeface="Calibri" pitchFamily="34" charset="0"/>
              <a:buChar char="−"/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457200">
              <a:spcAft>
                <a:spcPts val="600"/>
              </a:spcAft>
              <a:buFont typeface="Calibri" pitchFamily="34" charset="0"/>
              <a:buChar char="−"/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457200">
              <a:spcAft>
                <a:spcPts val="600"/>
              </a:spcAft>
              <a:buFont typeface="Calibri" pitchFamily="34" charset="0"/>
              <a:buChar char="−"/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457200">
              <a:spcAft>
                <a:spcPts val="600"/>
              </a:spcAft>
              <a:buFont typeface="Calibri" pitchFamily="34" charset="0"/>
              <a:buChar char="−"/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457200">
              <a:spcAft>
                <a:spcPts val="600"/>
              </a:spcAft>
              <a:buFont typeface="Calibri" pitchFamily="34" charset="0"/>
              <a:buChar char="−"/>
              <a:tabLst>
                <a:tab pos="1438275" algn="l"/>
              </a:tabLst>
              <a:defRPr/>
            </a:pPr>
            <a:endParaRPr lang="en-GB" altLang="lb-LU" sz="2000" dirty="0">
              <a:latin typeface="Verdana" pitchFamily="34" charset="0"/>
              <a:cs typeface="Arial" charset="0"/>
            </a:endParaRPr>
          </a:p>
          <a:p>
            <a:pPr marL="914400" lvl="3" indent="-914400">
              <a:spcAft>
                <a:spcPts val="600"/>
              </a:spcAft>
              <a:tabLst>
                <a:tab pos="1438275" algn="l"/>
              </a:tabLst>
              <a:defRPr/>
            </a:pPr>
            <a:endParaRPr lang="en-GB" altLang="lb-LU" sz="2400" dirty="0">
              <a:latin typeface="Verdana" pitchFamily="34" charset="0"/>
              <a:cs typeface="Arial" charset="0"/>
            </a:endParaRPr>
          </a:p>
          <a:p>
            <a:pPr marL="914400" lvl="3" indent="-914400">
              <a:spcAft>
                <a:spcPts val="6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latin typeface="Verdana" pitchFamily="34" charset="0"/>
                <a:cs typeface="Arial" charset="0"/>
              </a:rPr>
              <a:t>Global context</a:t>
            </a:r>
          </a:p>
          <a:p>
            <a:pPr marL="914400" lvl="3" indent="-914400">
              <a:spcAft>
                <a:spcPts val="6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latin typeface="Verdana" pitchFamily="34" charset="0"/>
                <a:cs typeface="Arial" charset="0"/>
              </a:rPr>
              <a:t>Digital revolution</a:t>
            </a:r>
          </a:p>
          <a:p>
            <a:pPr marL="914400" lvl="3" indent="-914400">
              <a:spcAft>
                <a:spcPts val="6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latin typeface="Verdana" pitchFamily="34" charset="0"/>
                <a:cs typeface="Arial" charset="0"/>
              </a:rPr>
              <a:t>Demographic dynamics</a:t>
            </a:r>
          </a:p>
          <a:p>
            <a:pPr marL="914400" lvl="3" indent="-914400">
              <a:spcAft>
                <a:spcPts val="6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latin typeface="Verdana" pitchFamily="34" charset="0"/>
                <a:cs typeface="Arial" charset="0"/>
              </a:rPr>
              <a:t>New life style preferences</a:t>
            </a:r>
          </a:p>
          <a:p>
            <a:endParaRPr lang="en-GB" dirty="0"/>
          </a:p>
        </p:txBody>
      </p:sp>
      <p:pic>
        <p:nvPicPr>
          <p:cNvPr id="4" name="Picture 5" descr="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25" y="1938187"/>
            <a:ext cx="2825320" cy="267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264023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48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lb-LU" sz="2400" dirty="0"/>
              <a:t/>
            </a:r>
            <a:br>
              <a:rPr lang="en-US" altLang="lb-LU" sz="2400" dirty="0"/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043492"/>
            <a:ext cx="8202706" cy="5018444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2060"/>
              </a:solidFill>
              <a:ea typeface="ＭＳ Ｐゴシック" panose="020B0600070205080204" pitchFamily="34" charset="-128"/>
              <a:cs typeface="+mn-cs"/>
            </a:endParaRPr>
          </a:p>
          <a:p>
            <a:pPr lvl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2060"/>
              </a:solidFill>
              <a:ea typeface="ＭＳ Ｐゴシック" panose="020B0600070205080204" pitchFamily="34" charset="-128"/>
              <a:cs typeface="+mn-cs"/>
            </a:endParaRPr>
          </a:p>
          <a:p>
            <a:pPr lvl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2060"/>
              </a:solidFill>
              <a:ea typeface="ＭＳ Ｐゴシック" panose="020B0600070205080204" pitchFamily="34" charset="-128"/>
              <a:cs typeface="+mn-cs"/>
            </a:endParaRPr>
          </a:p>
          <a:p>
            <a:pPr lvl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2060"/>
              </a:solidFill>
              <a:ea typeface="ＭＳ Ｐゴシック" panose="020B0600070205080204" pitchFamily="34" charset="-128"/>
              <a:cs typeface="+mn-cs"/>
            </a:endParaRPr>
          </a:p>
          <a:p>
            <a:pPr lvl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2060"/>
              </a:solidFill>
              <a:ea typeface="ＭＳ Ｐゴシック" panose="020B0600070205080204" pitchFamily="34" charset="-128"/>
              <a:cs typeface="+mn-cs"/>
            </a:endParaRPr>
          </a:p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2060"/>
                </a:solidFill>
                <a:ea typeface="ＭＳ Ｐゴシック" panose="020B0600070205080204" pitchFamily="34" charset="-128"/>
                <a:cs typeface="+mn-cs"/>
              </a:rPr>
              <a:t>Thank you for your attention</a:t>
            </a:r>
          </a:p>
          <a:p>
            <a:pPr lvl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002060"/>
              </a:solidFill>
              <a:ea typeface="ＭＳ Ｐゴシック" panose="020B0600070205080204" pitchFamily="34" charset="-128"/>
              <a:cs typeface="+mn-cs"/>
            </a:endParaRPr>
          </a:p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2060"/>
                </a:solidFill>
                <a:ea typeface="ＭＳ Ｐゴシック" panose="020B0600070205080204" pitchFamily="34" charset="-128"/>
                <a:cs typeface="+mn-cs"/>
              </a:rPr>
              <a:t>pm@mehlbye.eu</a:t>
            </a: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07053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9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GB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European policy challenges</a:t>
            </a: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lnSpcReduction="10000"/>
          </a:bodyPr>
          <a:lstStyle/>
          <a:p>
            <a:pPr marL="914400" lvl="3" indent="-4572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tabLst>
                <a:tab pos="1438275" algn="l"/>
              </a:tabLst>
              <a:defRPr/>
            </a:pPr>
            <a:r>
              <a:rPr lang="en-GB" altLang="lb-LU" sz="2400" dirty="0">
                <a:solidFill>
                  <a:srgbClr val="002060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Key challenges for the European policy process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Brexit implementation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Economic growth and jobs 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K</a:t>
            </a:r>
            <a:r>
              <a:rPr lang="en-GB" altLang="lb-LU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eeping the </a:t>
            </a: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European Union as a strong global player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Climate change and sustainable development 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Ageing, migration and refugee flows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Social exclusion and growing income gaps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Increasing regional imbalance following the crisis</a:t>
            </a:r>
          </a:p>
          <a:p>
            <a:pPr marL="982663" lvl="1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Territorial concentration forces   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Regional convergence replaced by divergence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Growth of larger urban regions</a:t>
            </a:r>
          </a:p>
          <a:p>
            <a:pPr marL="1439863" lvl="2" indent="-355600" algn="l" defTabSz="45720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Verdana" pitchFamily="34" charset="0"/>
              <a:buChar char="−"/>
              <a:defRPr/>
            </a:pP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ＭＳ Ｐゴシック" panose="020B0600070205080204" pitchFamily="34" charset="-128"/>
                <a:cs typeface="Arial" charset="0"/>
              </a:rPr>
              <a:t>Decline in many rural areas creating inner peripheries </a:t>
            </a:r>
          </a:p>
          <a:p>
            <a:pPr algn="just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80160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29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GB" altLang="en-US" sz="2800" dirty="0"/>
              <a:t>European Territorial Vision and Scenarios 2050</a:t>
            </a:r>
            <a:r>
              <a:rPr lang="en-US" altLang="lb-LU" sz="2800" dirty="0">
                <a:solidFill>
                  <a:schemeClr val="tx2"/>
                </a:solidFill>
              </a:rPr>
              <a:t/>
            </a:r>
            <a:br>
              <a:rPr lang="en-US" altLang="lb-LU" sz="2800" dirty="0">
                <a:solidFill>
                  <a:schemeClr val="tx2"/>
                </a:solidFill>
              </a:rPr>
            </a:b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491" y="1731981"/>
            <a:ext cx="8202706" cy="4560644"/>
          </a:xfrm>
        </p:spPr>
        <p:txBody>
          <a:bodyPr>
            <a:normAutofit/>
          </a:bodyPr>
          <a:lstStyle/>
          <a:p>
            <a:pPr lvl="0" algn="l" eaLnBrk="0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rgbClr val="002060"/>
                </a:solidFill>
              </a:rPr>
              <a:t>Territorial Vision 2050 – a reference? </a:t>
            </a:r>
          </a:p>
          <a:p>
            <a:pPr marL="342900" lvl="0" indent="-342900" algn="l" eaLnBrk="0" hangingPunct="0"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</a:rPr>
              <a:t>“An Open and Polycentric Territory of the European Union”</a:t>
            </a:r>
          </a:p>
          <a:p>
            <a:pPr marL="342900" lvl="0" indent="-342900" algn="l" eaLnBrk="0" hangingPunct="0">
              <a:spcBef>
                <a:spcPct val="0"/>
              </a:spcBef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GB" sz="2000" dirty="0">
                <a:solidFill>
                  <a:prstClr val="black"/>
                </a:solidFill>
              </a:rPr>
              <a:t>3 territorial scenarios:</a:t>
            </a:r>
          </a:p>
          <a:p>
            <a:pPr algn="just"/>
            <a:endParaRPr lang="en-GB" dirty="0"/>
          </a:p>
        </p:txBody>
      </p:sp>
      <p:pic>
        <p:nvPicPr>
          <p:cNvPr id="4" name="Picture 4" descr="2BASE INC GDP I POP F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15088" r="7088" b="27065"/>
          <a:stretch>
            <a:fillRect/>
          </a:stretch>
        </p:blipFill>
        <p:spPr bwMode="auto">
          <a:xfrm>
            <a:off x="477891" y="3480096"/>
            <a:ext cx="2894908" cy="28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BASE INC GDP I POP CIT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5042" r="7237" b="27733"/>
          <a:stretch>
            <a:fillRect/>
          </a:stretch>
        </p:blipFill>
        <p:spPr bwMode="auto">
          <a:xfrm>
            <a:off x="3316658" y="3480096"/>
            <a:ext cx="2818260" cy="281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4BASE INC GDP I POP REG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15019" r="7027" b="27911"/>
          <a:stretch>
            <a:fillRect/>
          </a:stretch>
        </p:blipFill>
        <p:spPr bwMode="auto">
          <a:xfrm>
            <a:off x="6087029" y="3480096"/>
            <a:ext cx="2781029" cy="281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77891" y="3106452"/>
            <a:ext cx="1296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Scenario A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61488" y="3106452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Scenario B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207012" y="3104865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Scenario 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2267"/>
            <a:ext cx="9144000" cy="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3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GB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Comparing territorial scenarios A, B and C</a:t>
            </a: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28" y="1452282"/>
            <a:ext cx="8202706" cy="5018444"/>
          </a:xfrm>
        </p:spPr>
        <p:txBody>
          <a:bodyPr>
            <a:normAutofit fontScale="92500"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lb-LU" altLang="lb-LU" sz="2000" u="sng" dirty="0">
                <a:solidFill>
                  <a:srgbClr val="0000FF"/>
                </a:solidFill>
                <a:ea typeface="ＭＳ Ｐゴシック" pitchFamily="34" charset="-128"/>
                <a:cs typeface="+mn-cs"/>
              </a:rPr>
              <a:t>Towards 2030</a:t>
            </a:r>
            <a:r>
              <a:rPr lang="lb-LU" altLang="lb-LU" sz="2000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, s</a:t>
            </a:r>
            <a:r>
              <a:rPr lang="lb-LU" altLang="lb-LU" sz="2000" i="1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cenario </a:t>
            </a:r>
            <a:r>
              <a:rPr lang="lb-LU" altLang="lb-LU" sz="2000" i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B </a:t>
            </a:r>
            <a:r>
              <a:rPr lang="lb-LU" altLang="lb-LU" sz="2000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is the most expansionary in terms of GDP</a:t>
            </a:r>
            <a:r>
              <a:rPr lang="lb-LU" altLang="lb-LU" sz="2000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.</a:t>
            </a:r>
          </a:p>
          <a:p>
            <a:pPr marL="1143000" lvl="2" indent="-228600" algn="l" defTabSz="4572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lb-LU" altLang="lb-LU" dirty="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  <a:sym typeface="Wingdings" pitchFamily="2" charset="2"/>
              </a:rPr>
              <a:t>Baseline:		+ 1,9%</a:t>
            </a:r>
          </a:p>
          <a:p>
            <a:pPr marL="1143000" lvl="2" indent="-2286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lb-LU" altLang="lb-LU" dirty="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  <a:sym typeface="Wingdings" pitchFamily="2" charset="2"/>
              </a:rPr>
              <a:t>Scenario A:	+ 2,2%</a:t>
            </a:r>
          </a:p>
          <a:p>
            <a:pPr marL="1143000" lvl="2" indent="-2286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lb-LU" altLang="lb-LU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  <a:sym typeface="Wingdings" pitchFamily="2" charset="2"/>
              </a:rPr>
              <a:t>Scenario B:	+ 2,3%</a:t>
            </a:r>
          </a:p>
          <a:p>
            <a:pPr marL="1143000" lvl="2" indent="-228600" algn="l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à"/>
              <a:defRPr/>
            </a:pPr>
            <a:r>
              <a:rPr lang="lb-LU" altLang="lb-LU" dirty="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  <a:sym typeface="Wingdings" pitchFamily="2" charset="2"/>
              </a:rPr>
              <a:t>Scenario C:	+ 1,8%</a:t>
            </a:r>
          </a:p>
          <a:p>
            <a:pPr marL="342900" lvl="0" indent="-342900" algn="l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lb-LU" altLang="lb-LU" sz="2000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B: H</a:t>
            </a:r>
            <a:r>
              <a:rPr lang="en-GB" altLang="lb-LU" sz="2000" dirty="0" err="1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ighest</a:t>
            </a:r>
            <a:r>
              <a:rPr lang="en-GB" altLang="lb-LU" sz="2000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 levels of territorial cohesion and competitiveness.</a:t>
            </a:r>
          </a:p>
          <a:p>
            <a:pPr marL="342900" lvl="0" indent="-342900" algn="l">
              <a:spcAft>
                <a:spcPts val="600"/>
              </a:spcAft>
              <a:buFont typeface="Arial" charset="0"/>
              <a:buChar char="•"/>
              <a:defRPr/>
            </a:pPr>
            <a:r>
              <a:rPr lang="lb-LU" altLang="lb-LU" sz="2000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Regional divergence is only marginally reduced. </a:t>
            </a:r>
          </a:p>
          <a:p>
            <a:pPr lvl="0" algn="l">
              <a:spcAft>
                <a:spcPct val="0"/>
              </a:spcAft>
              <a:defRPr/>
            </a:pPr>
            <a:r>
              <a:rPr lang="lb-LU" altLang="lb-LU" sz="2000" u="sng" dirty="0">
                <a:solidFill>
                  <a:srgbClr val="0000FF"/>
                </a:solidFill>
                <a:ea typeface="ＭＳ Ｐゴシック" pitchFamily="34" charset="-128"/>
                <a:cs typeface="+mn-cs"/>
              </a:rPr>
              <a:t>Towards 2050</a:t>
            </a:r>
            <a:r>
              <a:rPr lang="lb-LU" altLang="lb-LU" sz="2000" dirty="0">
                <a:solidFill>
                  <a:srgbClr val="0070C0"/>
                </a:solidFill>
                <a:ea typeface="ＭＳ Ｐゴシック" pitchFamily="34" charset="-128"/>
                <a:cs typeface="+mn-cs"/>
              </a:rPr>
              <a:t>, </a:t>
            </a:r>
            <a:r>
              <a:rPr lang="en-GB" altLang="lb-LU" sz="2000" dirty="0">
                <a:solidFill>
                  <a:srgbClr val="C00000"/>
                </a:solidFill>
                <a:ea typeface="ＭＳ Ｐゴシック" pitchFamily="34" charset="-128"/>
                <a:cs typeface="Arial" charset="0"/>
              </a:rPr>
              <a:t>European economic growth is not significantly affected </a:t>
            </a:r>
            <a:r>
              <a:rPr lang="en-GB" altLang="lb-LU" sz="20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by the promotion of any of the 3 territorial scenarios</a:t>
            </a:r>
            <a:endParaRPr lang="lb-LU" altLang="lb-LU" sz="2000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  <a:p>
            <a:pPr marL="342900" lvl="0" indent="-342900" algn="l"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000" dirty="0">
                <a:solidFill>
                  <a:srgbClr val="C00000"/>
                </a:solidFill>
                <a:ea typeface="ＭＳ Ｐゴシック" pitchFamily="34" charset="-128"/>
                <a:cs typeface="Arial" charset="0"/>
              </a:rPr>
              <a:t>A polycentric and balanced European territory: </a:t>
            </a:r>
            <a:r>
              <a:rPr lang="en-GB" sz="2000" dirty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Possible policy option for a long-term territorial vision 2050.</a:t>
            </a:r>
          </a:p>
          <a:p>
            <a:pPr marL="342900" lvl="1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Evolutionary process recommended: </a:t>
            </a:r>
            <a:r>
              <a:rPr lang="en-GB" dirty="0">
                <a:solidFill>
                  <a:srgbClr val="00206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Gradually unleashing growth potential delivers highest overall economic growth with least  environmental impact, transport and energy demand</a:t>
            </a:r>
            <a:endParaRPr lang="lb-LU" altLang="lb-LU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just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74781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5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/>
              <a:t>Possible evolution of the European Territory towards </a:t>
            </a:r>
            <a:r>
              <a:rPr lang="en-US" altLang="en-US" sz="2800" b="1" u="sng" dirty="0">
                <a:solidFill>
                  <a:srgbClr val="0070C0"/>
                </a:solidFill>
              </a:rPr>
              <a:t>2020</a:t>
            </a: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8398" r="24463" b="3473"/>
          <a:stretch>
            <a:fillRect/>
          </a:stretch>
        </p:blipFill>
        <p:spPr>
          <a:xfrm>
            <a:off x="1846151" y="1605710"/>
            <a:ext cx="5405437" cy="50133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538343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6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/>
              <a:t>Possible evolution of the European Territory towards </a:t>
            </a:r>
            <a:r>
              <a:rPr lang="en-US" altLang="en-US" sz="2800" b="1" u="sng" dirty="0">
                <a:solidFill>
                  <a:srgbClr val="0070C0"/>
                </a:solidFill>
              </a:rPr>
              <a:t>2030</a:t>
            </a: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8333" r="22328" b="3473"/>
          <a:stretch>
            <a:fillRect/>
          </a:stretch>
        </p:blipFill>
        <p:spPr bwMode="auto">
          <a:xfrm>
            <a:off x="1664653" y="1620166"/>
            <a:ext cx="578961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554480"/>
            <a:ext cx="9144000" cy="10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2428" y="600617"/>
            <a:ext cx="8202706" cy="803256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/>
              <a:t>Possible evolution of the European Territory towards </a:t>
            </a:r>
            <a:r>
              <a:rPr lang="en-US" altLang="en-US" sz="2800" b="1" u="sng" dirty="0">
                <a:solidFill>
                  <a:srgbClr val="0070C0"/>
                </a:solidFill>
              </a:rPr>
              <a:t>2050</a:t>
            </a:r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8398" r="23608" b="3668"/>
          <a:stretch>
            <a:fillRect/>
          </a:stretch>
        </p:blipFill>
        <p:spPr bwMode="auto">
          <a:xfrm>
            <a:off x="1896858" y="1607110"/>
            <a:ext cx="54752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537765"/>
            <a:ext cx="9144000" cy="21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230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1533</Words>
  <Application>Microsoft Office PowerPoint</Application>
  <PresentationFormat>On-screen Show (4:3)</PresentationFormat>
  <Paragraphs>260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2_Office Theme</vt:lpstr>
      <vt:lpstr>Office Theme</vt:lpstr>
      <vt:lpstr>1_Office Theme</vt:lpstr>
      <vt:lpstr>3_Office Theme</vt:lpstr>
      <vt:lpstr>4_Office Theme</vt:lpstr>
      <vt:lpstr>5_Office Theme</vt:lpstr>
      <vt:lpstr>6_Office Theme</vt:lpstr>
      <vt:lpstr>European Perspectives and  National Cases Peter Mehlbye </vt:lpstr>
      <vt:lpstr>Structure </vt:lpstr>
      <vt:lpstr>Game changers </vt:lpstr>
      <vt:lpstr>European policy challenges </vt:lpstr>
      <vt:lpstr>European Territorial Vision and Scenarios 2050  </vt:lpstr>
      <vt:lpstr>Comparing territorial scenarios A, B and C </vt:lpstr>
      <vt:lpstr>Possible evolution of the European Territory towards 2020 </vt:lpstr>
      <vt:lpstr>Possible evolution of the European Territory towards 2030 </vt:lpstr>
      <vt:lpstr>Possible evolution of the European Territory towards 2050 </vt:lpstr>
      <vt:lpstr>Irish challenges and opportunities (1)  </vt:lpstr>
      <vt:lpstr>Irish challenges and opportunities (2)  </vt:lpstr>
      <vt:lpstr>European structure and importance of cities   </vt:lpstr>
      <vt:lpstr>Global potential accessibility, 2012     </vt:lpstr>
      <vt:lpstr>Irish population dynamics 2011-16    </vt:lpstr>
      <vt:lpstr>Danish spatial planning system   </vt:lpstr>
      <vt:lpstr>Denmark (1)   </vt:lpstr>
      <vt:lpstr>Denmark (2)   </vt:lpstr>
      <vt:lpstr>Denmark (3)   </vt:lpstr>
      <vt:lpstr>Denmark (4)   </vt:lpstr>
      <vt:lpstr>Denmark (5)   </vt:lpstr>
      <vt:lpstr>The governmental image of Denmark    </vt:lpstr>
      <vt:lpstr>Latvia (1)   </vt:lpstr>
      <vt:lpstr>Latvia (2)   </vt:lpstr>
      <vt:lpstr>Latvia (3)   </vt:lpstr>
      <vt:lpstr>Latvia (4)   </vt:lpstr>
      <vt:lpstr>Latvia (5)   </vt:lpstr>
      <vt:lpstr>Reflections on the NPF (1)   </vt:lpstr>
      <vt:lpstr>Reflections on the NPF (2)  </vt:lpstr>
      <vt:lpstr>Reflections on the NPF (3)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Mehlbye</dc:creator>
  <cp:lastModifiedBy>User</cp:lastModifiedBy>
  <cp:revision>51</cp:revision>
  <dcterms:created xsi:type="dcterms:W3CDTF">2016-09-06T10:01:46Z</dcterms:created>
  <dcterms:modified xsi:type="dcterms:W3CDTF">2016-09-09T12:17:58Z</dcterms:modified>
</cp:coreProperties>
</file>