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91" r:id="rId2"/>
    <p:sldId id="326" r:id="rId3"/>
    <p:sldId id="369" r:id="rId4"/>
    <p:sldId id="351" r:id="rId5"/>
    <p:sldId id="347" r:id="rId6"/>
    <p:sldId id="348" r:id="rId7"/>
    <p:sldId id="349" r:id="rId8"/>
    <p:sldId id="350" r:id="rId9"/>
    <p:sldId id="352" r:id="rId10"/>
    <p:sldId id="311" r:id="rId11"/>
    <p:sldId id="336" r:id="rId12"/>
    <p:sldId id="343" r:id="rId13"/>
    <p:sldId id="371" r:id="rId14"/>
    <p:sldId id="353" r:id="rId15"/>
    <p:sldId id="331" r:id="rId16"/>
    <p:sldId id="317" r:id="rId17"/>
    <p:sldId id="318" r:id="rId18"/>
    <p:sldId id="363" r:id="rId19"/>
    <p:sldId id="364" r:id="rId20"/>
    <p:sldId id="370" r:id="rId21"/>
    <p:sldId id="368" r:id="rId22"/>
    <p:sldId id="355" r:id="rId23"/>
    <p:sldId id="372" r:id="rId24"/>
    <p:sldId id="358" r:id="rId25"/>
    <p:sldId id="307" r:id="rId26"/>
    <p:sldId id="308" r:id="rId27"/>
    <p:sldId id="309" r:id="rId28"/>
    <p:sldId id="365" r:id="rId29"/>
    <p:sldId id="360" r:id="rId30"/>
    <p:sldId id="354" r:id="rId31"/>
    <p:sldId id="345" r:id="rId32"/>
    <p:sldId id="32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5pPr>
    <a:lvl6pPr marL="2286000" algn="l" defTabSz="457200" rtl="0" eaLnBrk="1" latinLnBrk="0" hangingPunct="1"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6pPr>
    <a:lvl7pPr marL="2743200" algn="l" defTabSz="457200" rtl="0" eaLnBrk="1" latinLnBrk="0" hangingPunct="1"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7pPr>
    <a:lvl8pPr marL="3200400" algn="l" defTabSz="457200" rtl="0" eaLnBrk="1" latinLnBrk="0" hangingPunct="1"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8pPr>
    <a:lvl9pPr marL="3657600" algn="l" defTabSz="457200" rtl="0" eaLnBrk="1" latinLnBrk="0" hangingPunct="1">
      <a:defRPr sz="2400" b="1" kern="1200">
        <a:solidFill>
          <a:srgbClr val="000000"/>
        </a:solidFill>
        <a:latin typeface="Times New Roman" pitchFamily="1" charset="0"/>
        <a:ea typeface="ヒラギノ明朝 ProN W6" pitchFamily="1" charset="-128"/>
        <a:cs typeface="ヒラギノ明朝 ProN W6" pitchFamily="1" charset="-128"/>
        <a:sym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941100"/>
    <a:srgbClr val="005493"/>
    <a:srgbClr val="004080"/>
    <a:srgbClr val="66CCFF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5673"/>
  </p:normalViewPr>
  <p:slideViewPr>
    <p:cSldViewPr>
      <p:cViewPr>
        <p:scale>
          <a:sx n="100" d="100"/>
          <a:sy n="100" d="100"/>
        </p:scale>
        <p:origin x="14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ヒラギノ明朝 ProN W6" charset="-128"/>
                <a:cs typeface="ヒラギノ明朝 ProN W6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  <a:ea typeface="ヒラギノ明朝 ProN W6" charset="-128"/>
                <a:cs typeface="ヒラギノ明朝 ProN W6" charset="-128"/>
                <a:sym typeface="Times New Roman" charset="0"/>
              </a:defRPr>
            </a:lvl1pPr>
          </a:lstStyle>
          <a:p>
            <a:pPr>
              <a:defRPr/>
            </a:pPr>
            <a:fld id="{62BE68B3-E49A-8F43-8524-029C80B272F1}" type="datetime1">
              <a:rPr lang="en-US"/>
              <a:pPr>
                <a:defRPr/>
              </a:pPr>
              <a:t>9/9/16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ヒラギノ明朝 ProN W6" charset="-128"/>
                <a:cs typeface="ヒラギノ明朝 ProN W6" charset="-128"/>
                <a:sym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charset="0"/>
                <a:ea typeface="ヒラギノ明朝 ProN W6" charset="-128"/>
                <a:cs typeface="ヒラギノ明朝 ProN W6" charset="-128"/>
                <a:sym typeface="Times New Roman" charset="0"/>
              </a:defRPr>
            </a:lvl1pPr>
          </a:lstStyle>
          <a:p>
            <a:pPr>
              <a:defRPr/>
            </a:pPr>
            <a:fld id="{FE6EECB1-6009-2A4E-8A10-1D82B81BA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537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26" charset="-128"/>
        <a:cs typeface="ＭＳ Ｐゴシック" pitchFamily="2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>
                <a:ea typeface="ＭＳ Ｐゴシック" charset="-128"/>
              </a:rPr>
              <a:t>Leadership is a complex social phenomenon,</a:t>
            </a:r>
          </a:p>
          <a:p>
            <a:r>
              <a:rPr lang="en-US" altLang="en-US" sz="1600">
                <a:ea typeface="ＭＳ Ｐゴシック" charset="-128"/>
              </a:rPr>
              <a:t>lacking clear boundaries and a clear definition is elusive</a:t>
            </a:r>
          </a:p>
        </p:txBody>
      </p:sp>
    </p:spTree>
    <p:extLst>
      <p:ext uri="{BB962C8B-B14F-4D97-AF65-F5344CB8AC3E}">
        <p14:creationId xmlns:p14="http://schemas.microsoft.com/office/powerpoint/2010/main" val="84801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4CE4E9-8BD6-0E49-BD38-B9C5176F08F8}" type="slidenum">
              <a:rPr lang="fi-FI"/>
              <a:pPr>
                <a:defRPr/>
              </a:pPr>
              <a:t>8</a:t>
            </a:fld>
            <a:endParaRPr lang="fi-FI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75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ea typeface="ＭＳ Ｐゴシック" charset="-128"/>
                <a:sym typeface="Lucida Grande" charset="0"/>
              </a:rPr>
              <a:t>We need a better alignment than currently exists -between leadership, place and policy discourses </a:t>
            </a:r>
            <a:endParaRPr lang="en-US" altLang="en-US" sz="1800">
              <a:latin typeface="Lucida Grande" charset="0"/>
              <a:ea typeface="ＭＳ Ｐゴシック" charset="-128"/>
              <a:sym typeface="Lucida Grande" charset="0"/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eaLnBrk="1" hangingPunct="1"/>
            <a:endParaRPr lang="en-US" altLang="en-US">
              <a:solidFill>
                <a:srgbClr val="000000"/>
              </a:solidFill>
              <a:latin typeface="Lucida Grande" charset="0"/>
              <a:ea typeface="ＭＳ Ｐゴシック" charset="-128"/>
              <a:sym typeface="Lucida Grande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Lucida Grande" charset="0"/>
                <a:ea typeface="ＭＳ Ｐゴシック" charset="-128"/>
                <a:sym typeface="Lucida Grande" charset="0"/>
              </a:rPr>
              <a:t>So that leadership </a:t>
            </a:r>
            <a:r>
              <a:rPr lang="en-US" altLang="en-US" b="1">
                <a:solidFill>
                  <a:srgbClr val="000000"/>
                </a:solidFill>
                <a:latin typeface="Lucida Grande" charset="0"/>
                <a:ea typeface="ＭＳ Ｐゴシック" charset="-128"/>
                <a:sym typeface="Lucida Grande" charset="0"/>
              </a:rPr>
              <a:t>in the urban and regional studies context can be theorised, explained and improved upon in the field – PLACE, Leadership, POLICY</a:t>
            </a:r>
          </a:p>
        </p:txBody>
      </p:sp>
    </p:spTree>
    <p:extLst>
      <p:ext uri="{BB962C8B-B14F-4D97-AF65-F5344CB8AC3E}">
        <p14:creationId xmlns:p14="http://schemas.microsoft.com/office/powerpoint/2010/main" val="213217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9pPr>
          </a:lstStyle>
          <a:p>
            <a:pPr eaLnBrk="1" hangingPunct="1"/>
            <a:fld id="{EBD57B93-EE5F-A042-BD7B-D4DE68B50666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96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10"/>
          <p:cNvSpPr/>
          <p:nvPr/>
        </p:nvSpPr>
        <p:spPr>
          <a:xfrm>
            <a:off x="428625" y="1428750"/>
            <a:ext cx="8286750" cy="4929188"/>
          </a:xfrm>
          <a:prstGeom prst="rect">
            <a:avLst/>
          </a:prstGeom>
          <a:gradFill flip="none" rotWithShape="1">
            <a:gsLst>
              <a:gs pos="10000">
                <a:srgbClr val="165788">
                  <a:shade val="30000"/>
                  <a:satMod val="115000"/>
                  <a:alpha val="90000"/>
                </a:srgbClr>
              </a:gs>
              <a:gs pos="50000">
                <a:srgbClr val="165788">
                  <a:shade val="67500"/>
                  <a:satMod val="115000"/>
                </a:srgbClr>
              </a:gs>
              <a:gs pos="100000">
                <a:srgbClr val="165788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sym typeface="Times New Roman" charset="0"/>
            </a:endParaRPr>
          </a:p>
        </p:txBody>
      </p:sp>
      <p:pic>
        <p:nvPicPr>
          <p:cNvPr id="7" name="Kuva 7" descr="TY_logo_RGB_210m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7363" y="452438"/>
            <a:ext cx="270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www_sotarauta_info.png"/>
          <p:cNvPicPr>
            <a:picLocks noChangeAspect="1"/>
          </p:cNvPicPr>
          <p:nvPr userDrawn="1"/>
        </p:nvPicPr>
        <p:blipFill>
          <a:blip r:embed="rId3"/>
          <a:srcRect l="26215" t="842" r="32173" b="95982"/>
          <a:stretch>
            <a:fillRect/>
          </a:stretch>
        </p:blipFill>
        <p:spPr bwMode="auto">
          <a:xfrm>
            <a:off x="1066800" y="1054100"/>
            <a:ext cx="22399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2938" y="1428736"/>
            <a:ext cx="7772400" cy="1470025"/>
          </a:xfrm>
        </p:spPr>
        <p:txBody>
          <a:bodyPr lIns="25200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09800" y="2928934"/>
            <a:ext cx="5715000" cy="1752600"/>
          </a:xfrm>
        </p:spPr>
        <p:txBody>
          <a:bodyPr lIns="25200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6553200" y="2444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400">
                <a:solidFill>
                  <a:srgbClr val="A6A6A6"/>
                </a:solidFill>
                <a:latin typeface="Arial" pitchFamily="26" charset="0"/>
                <a:ea typeface="Arial" pitchFamily="26" charset="0"/>
                <a:cs typeface="Arial" pitchFamily="26" charset="0"/>
                <a:sym typeface="Times New Roman" pitchFamily="26" charset="0"/>
              </a:defRPr>
            </a:lvl1pPr>
          </a:lstStyle>
          <a:p>
            <a:pPr>
              <a:defRPr/>
            </a:pPr>
            <a:fld id="{BB30545A-21B7-7845-B106-B1E0F4C1B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838200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5" name="Sisällön paikkamerkki 2"/>
          <p:cNvSpPr>
            <a:spLocks noGrp="1"/>
          </p:cNvSpPr>
          <p:nvPr>
            <p:ph idx="1"/>
          </p:nvPr>
        </p:nvSpPr>
        <p:spPr>
          <a:xfrm>
            <a:off x="457200" y="3071810"/>
            <a:ext cx="8258204" cy="3054353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5099248" y="476672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838200" y="2133600"/>
            <a:ext cx="7467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1028" name="Kuva 7" descr="TY_logo_RGB_210m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363" y="452438"/>
            <a:ext cx="270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ikehys 12"/>
          <p:cNvSpPr txBox="1"/>
          <p:nvPr/>
        </p:nvSpPr>
        <p:spPr>
          <a:xfrm>
            <a:off x="395536" y="1002214"/>
            <a:ext cx="381642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fi-FI" sz="1600" b="0" dirty="0" smtClean="0">
                <a:solidFill>
                  <a:srgbClr val="004080"/>
                </a:solidFill>
                <a:latin typeface="Calibri"/>
                <a:ea typeface="Arial" pitchFamily="-65" charset="0"/>
                <a:cs typeface="Calibri"/>
                <a:sym typeface="Times New Roman" charset="0"/>
              </a:rPr>
              <a:t>www.sotarauta.info</a:t>
            </a:r>
            <a:r>
              <a:rPr lang="fi-FI" sz="1600" b="0" baseline="0" dirty="0" smtClean="0">
                <a:solidFill>
                  <a:srgbClr val="004080"/>
                </a:solidFill>
                <a:latin typeface="Calibri"/>
                <a:ea typeface="Arial" pitchFamily="-65" charset="0"/>
                <a:cs typeface="Calibri"/>
                <a:sym typeface="Times New Roman" charset="0"/>
              </a:rPr>
              <a:t> / </a:t>
            </a:r>
            <a:r>
              <a:rPr lang="fi-FI" sz="1600" b="0" dirty="0" err="1" smtClean="0">
                <a:solidFill>
                  <a:srgbClr val="800000"/>
                </a:solidFill>
                <a:latin typeface="Calibri"/>
                <a:ea typeface="Arial" pitchFamily="-65" charset="0"/>
                <a:cs typeface="Calibri"/>
                <a:sym typeface="Times New Roman" charset="0"/>
              </a:rPr>
              <a:t>twitter</a:t>
            </a:r>
            <a:r>
              <a:rPr lang="fi-FI" sz="1600" b="0" dirty="0">
                <a:solidFill>
                  <a:srgbClr val="004080"/>
                </a:solidFill>
                <a:latin typeface="Calibri"/>
                <a:ea typeface="Arial" pitchFamily="-65" charset="0"/>
                <a:cs typeface="Calibri"/>
                <a:sym typeface="Times New Roman" charset="0"/>
              </a:rPr>
              <a:t>: @Sotarauta</a:t>
            </a:r>
            <a:endParaRPr lang="en-US" sz="1600" b="0" dirty="0">
              <a:solidFill>
                <a:srgbClr val="004080"/>
              </a:solidFill>
              <a:latin typeface="Calibri"/>
              <a:ea typeface="Arial" pitchFamily="-65" charset="0"/>
              <a:cs typeface="Calibri"/>
              <a:sym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5" r:id="rId2"/>
    <p:sldLayoutId id="2147483866" r:id="rId3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4080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  <a:ea typeface="Arial" pitchFamily="-65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  <a:ea typeface="Arial" pitchFamily="-65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  <a:ea typeface="Arial" pitchFamily="-65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4080"/>
          </a:solidFill>
          <a:latin typeface="Arial" charset="0"/>
          <a:ea typeface="Arial" pitchFamily="-65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65788"/>
        </a:buClr>
        <a:buFont typeface="Arial" pitchFamily="1" charset="0"/>
        <a:buChar char="•"/>
        <a:defRPr sz="2000"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65788"/>
        </a:buClr>
        <a:buFont typeface="Courier New" pitchFamily="1" charset="0"/>
        <a:buChar char="o"/>
        <a:defRPr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2pPr>
      <a:lvl3pPr marL="1255713" indent="-341313" algn="l" rtl="0" eaLnBrk="1" fontAlgn="base" hangingPunct="1">
        <a:spcBef>
          <a:spcPct val="20000"/>
        </a:spcBef>
        <a:spcAft>
          <a:spcPct val="0"/>
        </a:spcAft>
        <a:buClr>
          <a:srgbClr val="165788"/>
        </a:buClr>
        <a:buFont typeface="Wingdings" pitchFamily="1" charset="2"/>
        <a:buChar char="ü"/>
        <a:defRPr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65788"/>
        </a:buClr>
        <a:buFont typeface="Arial" pitchFamily="1" charset="0"/>
        <a:buChar char="•"/>
        <a:defRPr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65788"/>
        </a:buClr>
        <a:buFont typeface="Arial" pitchFamily="1" charset="0"/>
        <a:buChar char="•"/>
        <a:defRPr kern="1200">
          <a:solidFill>
            <a:schemeClr val="tx1"/>
          </a:solidFill>
          <a:latin typeface="Arial" pitchFamily="34" charset="0"/>
          <a:ea typeface="Arial" pitchFamily="-65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png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971600" y="3654425"/>
            <a:ext cx="7300913" cy="107071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Place leadership and governance</a:t>
            </a:r>
            <a:br>
              <a:rPr lang="en-US" sz="2800" dirty="0" smtClean="0"/>
            </a:br>
            <a:r>
              <a:rPr lang="en-US" sz="2800" dirty="0"/>
              <a:t>	</a:t>
            </a:r>
            <a:endParaRPr lang="en-US" sz="2800" dirty="0" smtClean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4556720"/>
            <a:ext cx="5715000" cy="17526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Markku Sotarauta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2349128"/>
            <a:ext cx="3600399" cy="3672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60033" y="2349128"/>
            <a:ext cx="3600399" cy="3672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dear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391271"/>
            <a:ext cx="3384376" cy="4002270"/>
          </a:xfrm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Place leadership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Place-based leadership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City leadership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Rural leadership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Cluster leadership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Regional leadership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Territorial leadership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7489" y="2391271"/>
            <a:ext cx="30768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Leadership in-between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Distributed leadership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Shared leadership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Hidden leadership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Emergent leadership</a:t>
            </a:r>
          </a:p>
          <a:p>
            <a:r>
              <a:rPr lang="en-US" b="0" dirty="0" smtClean="0">
                <a:solidFill>
                  <a:schemeClr val="bg1"/>
                </a:solidFill>
                <a:latin typeface="Arial Hebrew" charset="-79"/>
                <a:ea typeface="Arial Hebrew" charset="-79"/>
                <a:cs typeface="Arial Hebrew" charset="-79"/>
              </a:rPr>
              <a:t>…</a:t>
            </a:r>
            <a:endParaRPr lang="en-US" b="0" dirty="0">
              <a:solidFill>
                <a:schemeClr val="bg1"/>
              </a:solidFill>
              <a:latin typeface="Arial Hebrew" charset="-79"/>
              <a:ea typeface="Arial Hebrew" charset="-79"/>
              <a:cs typeface="Arial Hebrew" charset="-79"/>
            </a:endParaRPr>
          </a:p>
        </p:txBody>
      </p:sp>
      <p:cxnSp>
        <p:nvCxnSpPr>
          <p:cNvPr id="8" name="Straight Arrow Connector 7"/>
          <p:cNvCxnSpPr>
            <a:stCxn id="6" idx="3"/>
            <a:endCxn id="5" idx="1"/>
          </p:cNvCxnSpPr>
          <p:nvPr/>
        </p:nvCxnSpPr>
        <p:spPr>
          <a:xfrm>
            <a:off x="4283967" y="4185208"/>
            <a:ext cx="576066" cy="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5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3960440" cy="609600"/>
          </a:xfrm>
        </p:spPr>
        <p:txBody>
          <a:bodyPr/>
          <a:lstStyle/>
          <a:p>
            <a:r>
              <a:rPr lang="en-US" sz="2800" dirty="0" smtClean="0"/>
              <a:t>Why place leadership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848" y="2132856"/>
            <a:ext cx="7467600" cy="460851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fi-FI" sz="2400" dirty="0" err="1"/>
              <a:t>Mismatch</a:t>
            </a:r>
            <a:r>
              <a:rPr lang="fi-FI" sz="2400" dirty="0"/>
              <a:t> </a:t>
            </a:r>
            <a:r>
              <a:rPr lang="fi-FI" sz="2400" dirty="0" err="1"/>
              <a:t>between</a:t>
            </a:r>
            <a:r>
              <a:rPr lang="fi-FI" sz="2400" dirty="0"/>
              <a:t> </a:t>
            </a:r>
            <a:r>
              <a:rPr lang="fi-FI" sz="2400" dirty="0" err="1"/>
              <a:t>policy</a:t>
            </a:r>
            <a:r>
              <a:rPr lang="fi-FI" sz="2400" dirty="0"/>
              <a:t> </a:t>
            </a:r>
            <a:r>
              <a:rPr lang="fi-FI" sz="2400" dirty="0" err="1"/>
              <a:t>recommendations</a:t>
            </a:r>
            <a:r>
              <a:rPr lang="fi-FI" sz="2400" dirty="0"/>
              <a:t> and </a:t>
            </a:r>
            <a:br>
              <a:rPr lang="fi-FI" sz="2400" dirty="0"/>
            </a:br>
            <a:r>
              <a:rPr lang="fi-FI" sz="2400" dirty="0" err="1"/>
              <a:t>knowledge</a:t>
            </a:r>
            <a:r>
              <a:rPr lang="fi-FI" sz="2400" dirty="0"/>
              <a:t> on </a:t>
            </a:r>
            <a:r>
              <a:rPr lang="fi-FI" sz="2400" dirty="0" err="1"/>
              <a:t>how</a:t>
            </a:r>
            <a:r>
              <a:rPr lang="fi-FI" sz="2400" dirty="0"/>
              <a:t> to </a:t>
            </a:r>
            <a:r>
              <a:rPr lang="fi-FI" sz="2400" dirty="0" err="1"/>
              <a:t>do</a:t>
            </a:r>
            <a:r>
              <a:rPr lang="fi-FI" sz="2400" dirty="0"/>
              <a:t> it </a:t>
            </a:r>
            <a:r>
              <a:rPr lang="fi-FI" sz="2400" dirty="0" err="1" smtClean="0"/>
              <a:t>all</a:t>
            </a:r>
            <a:endParaRPr lang="fi-FI" sz="2400" dirty="0" smtClean="0"/>
          </a:p>
          <a:p>
            <a:pPr>
              <a:spcBef>
                <a:spcPts val="1000"/>
              </a:spcBef>
            </a:pP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perils</a:t>
            </a:r>
            <a:r>
              <a:rPr lang="fi-FI" sz="2400" dirty="0" smtClean="0"/>
              <a:t> of </a:t>
            </a:r>
            <a:r>
              <a:rPr lang="fi-FI" sz="2400" dirty="0" err="1" smtClean="0"/>
              <a:t>reactionary</a:t>
            </a:r>
            <a:r>
              <a:rPr lang="fi-FI" sz="2400" dirty="0" smtClean="0"/>
              <a:t> </a:t>
            </a:r>
            <a:r>
              <a:rPr lang="fi-FI" sz="2400" dirty="0" err="1" smtClean="0"/>
              <a:t>policies</a:t>
            </a:r>
            <a:endParaRPr lang="fi-FI" sz="2400" dirty="0" smtClean="0"/>
          </a:p>
          <a:p>
            <a:pPr>
              <a:spcBef>
                <a:spcPts val="1000"/>
              </a:spcBef>
            </a:pPr>
            <a:r>
              <a:rPr lang="fi-FI" sz="2400" dirty="0" err="1" smtClean="0"/>
              <a:t>Neglected</a:t>
            </a:r>
            <a:r>
              <a:rPr lang="fi-FI" sz="2400" dirty="0" smtClean="0"/>
              <a:t> </a:t>
            </a:r>
            <a:r>
              <a:rPr lang="fi-FI" sz="2400" dirty="0" err="1"/>
              <a:t>power</a:t>
            </a:r>
            <a:r>
              <a:rPr lang="fi-FI" sz="2400" dirty="0"/>
              <a:t> and </a:t>
            </a:r>
            <a:r>
              <a:rPr lang="fi-FI" sz="2400" dirty="0" err="1"/>
              <a:t>politics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fi-FI" sz="2400" dirty="0"/>
              <a:t>New </a:t>
            </a:r>
            <a:r>
              <a:rPr lang="fi-FI" sz="2400" dirty="0" err="1"/>
              <a:t>modes</a:t>
            </a:r>
            <a:r>
              <a:rPr lang="fi-FI" sz="2400" dirty="0"/>
              <a:t> of </a:t>
            </a:r>
            <a:r>
              <a:rPr lang="fi-FI" sz="2400" dirty="0" err="1" smtClean="0"/>
              <a:t>governance</a:t>
            </a:r>
            <a:endParaRPr lang="fi-FI" sz="2400" dirty="0" smtClean="0"/>
          </a:p>
          <a:p>
            <a:pPr>
              <a:spcBef>
                <a:spcPts val="1000"/>
              </a:spcBef>
            </a:pPr>
            <a:r>
              <a:rPr lang="fi-FI" sz="2400" dirty="0" err="1"/>
              <a:t>Every-day</a:t>
            </a:r>
            <a:r>
              <a:rPr lang="fi-FI" sz="2400" dirty="0"/>
              <a:t> </a:t>
            </a:r>
            <a:r>
              <a:rPr lang="fi-FI" sz="2400" dirty="0" err="1"/>
              <a:t>complexity</a:t>
            </a:r>
            <a:endParaRPr lang="fi-FI" sz="2400" dirty="0"/>
          </a:p>
          <a:p>
            <a:pPr>
              <a:spcBef>
                <a:spcPts val="1000"/>
              </a:spcBef>
            </a:pPr>
            <a:r>
              <a:rPr lang="en-US" sz="2400" dirty="0" smtClean="0"/>
              <a:t>Hollow rhetoric of poor leadership or lack </a:t>
            </a:r>
            <a:r>
              <a:rPr lang="en-US" sz="2400" dirty="0"/>
              <a:t>of leadership </a:t>
            </a:r>
          </a:p>
          <a:p>
            <a:pPr>
              <a:spcBef>
                <a:spcPts val="1000"/>
              </a:spcBef>
            </a:pPr>
            <a:endParaRPr lang="en-US" sz="2400" dirty="0">
              <a:solidFill>
                <a:srgbClr val="3D5485"/>
              </a:solidFill>
            </a:endParaRPr>
          </a:p>
          <a:p>
            <a:pPr marL="457200" lvl="1" indent="0">
              <a:spcBef>
                <a:spcPts val="1000"/>
              </a:spcBef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420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36848" y="2132856"/>
            <a:ext cx="7467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Arial" pitchFamily="1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pitchFamily="-65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Courier New" pitchFamily="1" charset="0"/>
              <a:buChar char="o"/>
              <a:defRPr kern="1200">
                <a:solidFill>
                  <a:schemeClr val="tx1"/>
                </a:solidFill>
                <a:latin typeface="Arial" pitchFamily="34" charset="0"/>
                <a:ea typeface="Arial" pitchFamily="-65" charset="0"/>
                <a:cs typeface="Arial" pitchFamily="34" charset="0"/>
              </a:defRPr>
            </a:lvl2pPr>
            <a:lvl3pPr marL="1255713" indent="-3413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Wingdings" pitchFamily="1" charset="2"/>
              <a:buChar char="ü"/>
              <a:defRPr kern="1200">
                <a:solidFill>
                  <a:schemeClr val="tx1"/>
                </a:solidFill>
                <a:latin typeface="Arial" pitchFamily="34" charset="0"/>
                <a:ea typeface="Arial" pitchFamily="-65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Arial" pitchFamily="1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Arial" pitchFamily="-65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5788"/>
              </a:buClr>
              <a:buFont typeface="Arial" pitchFamily="1" charset="0"/>
              <a:buChar char="•"/>
              <a:defRPr kern="1200">
                <a:solidFill>
                  <a:schemeClr val="tx1"/>
                </a:solidFill>
                <a:latin typeface="Arial" pitchFamily="34" charset="0"/>
                <a:ea typeface="Arial" pitchFamily="-65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0"/>
              </a:spcBef>
            </a:pPr>
            <a:r>
              <a:rPr lang="fi-FI" sz="2400" b="0" smtClean="0"/>
              <a:t>Mismatch between policy recommendations and </a:t>
            </a:r>
            <a:br>
              <a:rPr lang="fi-FI" sz="2400" b="0" smtClean="0"/>
            </a:br>
            <a:r>
              <a:rPr lang="fi-FI" sz="2400" b="0" smtClean="0"/>
              <a:t>knowledge on how to do it all</a:t>
            </a:r>
          </a:p>
          <a:p>
            <a:pPr>
              <a:spcBef>
                <a:spcPts val="1000"/>
              </a:spcBef>
            </a:pPr>
            <a:r>
              <a:rPr lang="fi-FI" sz="2400" b="0" smtClean="0"/>
              <a:t>The perils of reactionary policies</a:t>
            </a:r>
          </a:p>
          <a:p>
            <a:pPr>
              <a:spcBef>
                <a:spcPts val="1000"/>
              </a:spcBef>
            </a:pPr>
            <a:r>
              <a:rPr lang="fi-FI" sz="2400" b="0" smtClean="0"/>
              <a:t>Neglected power and politics</a:t>
            </a:r>
            <a:endParaRPr lang="en-US" sz="2400" b="0" smtClean="0"/>
          </a:p>
          <a:p>
            <a:pPr>
              <a:spcBef>
                <a:spcPts val="1000"/>
              </a:spcBef>
            </a:pPr>
            <a:r>
              <a:rPr lang="fi-FI" sz="2400" b="0" smtClean="0"/>
              <a:t>New modes of governance</a:t>
            </a:r>
          </a:p>
          <a:p>
            <a:pPr>
              <a:spcBef>
                <a:spcPts val="1000"/>
              </a:spcBef>
            </a:pPr>
            <a:r>
              <a:rPr lang="fi-FI" sz="2400" b="0" smtClean="0"/>
              <a:t>Every-day complexity</a:t>
            </a:r>
          </a:p>
          <a:p>
            <a:pPr>
              <a:spcBef>
                <a:spcPts val="1000"/>
              </a:spcBef>
            </a:pPr>
            <a:r>
              <a:rPr lang="en-US" sz="2400" b="0" smtClean="0"/>
              <a:t>Hollow rhetoric of poor leadership or lack of leadership </a:t>
            </a:r>
          </a:p>
          <a:p>
            <a:pPr>
              <a:spcBef>
                <a:spcPts val="1000"/>
              </a:spcBef>
            </a:pPr>
            <a:endParaRPr lang="en-US" sz="2400" b="0" smtClean="0">
              <a:solidFill>
                <a:srgbClr val="3D5485"/>
              </a:solidFill>
            </a:endParaRPr>
          </a:p>
          <a:p>
            <a:pPr marL="457200" lvl="1" indent="0">
              <a:spcBef>
                <a:spcPts val="1000"/>
              </a:spcBef>
              <a:buFont typeface="Courier New" pitchFamily="1" charset="0"/>
              <a:buNone/>
            </a:pPr>
            <a:endParaRPr lang="en-US" sz="2400" b="0" dirty="0" smtClean="0"/>
          </a:p>
        </p:txBody>
      </p:sp>
      <p:sp>
        <p:nvSpPr>
          <p:cNvPr id="4" name="TextBox 3"/>
          <p:cNvSpPr txBox="1"/>
          <p:nvPr/>
        </p:nvSpPr>
        <p:spPr>
          <a:xfrm rot="926985">
            <a:off x="-552104" y="4978887"/>
            <a:ext cx="640946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04800" lvl="1" algn="ctr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04800" lvl="1" algn="ctr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Better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evidence-based guidance on </a:t>
            </a:r>
            <a:r>
              <a:rPr lang="en-US" sz="2000" dirty="0">
                <a:solidFill>
                  <a:srgbClr val="941100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endParaRPr lang="en-US" sz="2000" dirty="0" smtClean="0">
              <a:solidFill>
                <a:srgbClr val="941100"/>
              </a:solidFill>
              <a:latin typeface="Arial" charset="0"/>
              <a:ea typeface="Arial" charset="0"/>
              <a:cs typeface="Arial" charset="0"/>
            </a:endParaRPr>
          </a:p>
          <a:p>
            <a:pPr marL="304800" lvl="1" algn="ctr"/>
            <a:r>
              <a:rPr lang="en-US" sz="2000" dirty="0" smtClean="0">
                <a:solidFill>
                  <a:srgbClr val="941100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en-US" sz="2000" dirty="0">
                <a:solidFill>
                  <a:srgbClr val="941100"/>
                </a:solidFill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but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also on </a:t>
            </a:r>
            <a:r>
              <a:rPr lang="en-US" sz="2000" dirty="0">
                <a:solidFill>
                  <a:srgbClr val="941100"/>
                </a:solidFill>
                <a:latin typeface="Arial" charset="0"/>
                <a:ea typeface="Arial" charset="0"/>
                <a:cs typeface="Arial" charset="0"/>
              </a:rPr>
              <a:t>how to go about doing 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304800" lvl="1" algn="ctr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3960440" cy="609600"/>
          </a:xfrm>
        </p:spPr>
        <p:txBody>
          <a:bodyPr/>
          <a:lstStyle/>
          <a:p>
            <a:r>
              <a:rPr lang="en-US" sz="2800" dirty="0" smtClean="0"/>
              <a:t>Why place leadership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640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50657"/>
          <a:stretch/>
        </p:blipFill>
        <p:spPr>
          <a:xfrm>
            <a:off x="1187624" y="1628800"/>
            <a:ext cx="6984776" cy="4877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1700808"/>
            <a:ext cx="352839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971600" y="3654425"/>
            <a:ext cx="7300913" cy="107071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Identifying place leadership</a:t>
            </a:r>
            <a:endParaRPr lang="en-US" sz="2800" dirty="0" smtClean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0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4631233" y="260648"/>
            <a:ext cx="4067175" cy="939800"/>
          </a:xfrm>
        </p:spPr>
        <p:txBody>
          <a:bodyPr lIns="25400" tIns="25400" rIns="25400" bIns="25400" anchor="t"/>
          <a:lstStyle/>
          <a:p>
            <a:pPr eaLnBrk="1" hangingPunct="1"/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Place is a unique </a:t>
            </a:r>
            <a:br>
              <a:rPr lang="en-US" alt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setting to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study leadership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idx="1"/>
          </p:nvPr>
        </p:nvSpPr>
        <p:spPr>
          <a:xfrm>
            <a:off x="933151" y="2139900"/>
            <a:ext cx="7396163" cy="4889500"/>
          </a:xfrm>
        </p:spPr>
        <p:txBody>
          <a:bodyPr lIns="38100" tIns="38100" rIns="78740" bIns="38100"/>
          <a:lstStyle/>
          <a:p>
            <a:pPr marL="344488" eaLnBrk="1" hangingPunct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Many complex ‘wicked issues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’</a:t>
            </a:r>
          </a:p>
          <a:p>
            <a:pPr marL="344488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Ever-changing: Subject to unanticipated &amp; episodic ‘crises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’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marL="344488" eaLnBrk="1" hangingPunct="1">
              <a:spcBef>
                <a:spcPts val="900"/>
              </a:spcBef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Highly differentiated (history, geography, culture, language…)</a:t>
            </a:r>
          </a:p>
          <a:p>
            <a:pPr marL="344488" eaLnBrk="1" hangingPunct="1">
              <a:spcBef>
                <a:spcPts val="900"/>
              </a:spcBef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Multiple identities</a:t>
            </a:r>
          </a:p>
          <a:p>
            <a:pPr marL="344488">
              <a:spcBef>
                <a:spcPts val="900"/>
              </a:spcBef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Highly emotionally charged –‘irrational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’</a:t>
            </a: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pPr marL="344488" eaLnBrk="1" hangingPunct="1">
              <a:spcBef>
                <a:spcPts val="900"/>
              </a:spcBef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Places are not isolated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– but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are connected to, and influenced by, ‘wider worlds’…</a:t>
            </a:r>
          </a:p>
          <a:p>
            <a:pPr marL="344488" eaLnBrk="1" hangingPunct="1">
              <a:spcBef>
                <a:spcPts val="900"/>
              </a:spcBef>
            </a:pP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differing ‘knowledgeability’ within and between place(s)</a:t>
            </a:r>
          </a:p>
          <a:p>
            <a:pPr marL="344488" eaLnBrk="1" hangingPunct="1">
              <a:buFont typeface="Arial" charset="0"/>
              <a:buNone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744538" lvl="1" eaLnBrk="1" hangingPunct="1">
              <a:buFont typeface="Courier New" charset="0"/>
              <a:buNone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				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(applying Patsy Healey and John </a:t>
            </a:r>
            <a:r>
              <a:rPr lang="en-US" altLang="en-US" sz="1400" dirty="0" err="1">
                <a:latin typeface="Arial" charset="0"/>
                <a:ea typeface="Arial" charset="0"/>
                <a:cs typeface="Arial" charset="0"/>
              </a:rPr>
              <a:t>Gibney</a:t>
            </a:r>
            <a:r>
              <a:rPr lang="en-US" altLang="en-US" sz="1400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3273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132856"/>
            <a:ext cx="6891536" cy="3744416"/>
          </a:xfrm>
        </p:spPr>
        <p:txBody>
          <a:bodyPr/>
          <a:lstStyle/>
          <a:p>
            <a:pPr marL="482600" lvl="0" indent="0" hangingPunct="0"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800000"/>
                </a:solidFill>
              </a:rPr>
              <a:t>stretch </a:t>
            </a:r>
            <a:r>
              <a:rPr lang="en-GB" sz="2400" dirty="0">
                <a:solidFill>
                  <a:srgbClr val="800000"/>
                </a:solidFill>
              </a:rPr>
              <a:t>constraints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dirty="0"/>
              <a:t>while managers operate within </a:t>
            </a:r>
            <a:r>
              <a:rPr lang="en-GB" sz="2400" dirty="0" smtClean="0"/>
              <a:t>them</a:t>
            </a:r>
            <a:endParaRPr lang="en-US" sz="2400" dirty="0"/>
          </a:p>
          <a:p>
            <a:pPr lvl="1" hangingPunct="0">
              <a:spcBef>
                <a:spcPts val="800"/>
              </a:spcBef>
            </a:pPr>
            <a:r>
              <a:rPr lang="en-GB" sz="2000" dirty="0" smtClean="0">
                <a:solidFill>
                  <a:srgbClr val="800000"/>
                </a:solidFill>
              </a:rPr>
              <a:t>reach </a:t>
            </a:r>
            <a:r>
              <a:rPr lang="en-GB" sz="2000" dirty="0">
                <a:solidFill>
                  <a:srgbClr val="800000"/>
                </a:solidFill>
              </a:rPr>
              <a:t>beyond </a:t>
            </a:r>
            <a:r>
              <a:rPr lang="en-GB" sz="2000" dirty="0"/>
              <a:t>their </a:t>
            </a:r>
            <a:r>
              <a:rPr lang="en-GB" sz="2000" dirty="0">
                <a:solidFill>
                  <a:srgbClr val="800000"/>
                </a:solidFill>
              </a:rPr>
              <a:t>familiar fields </a:t>
            </a:r>
            <a:r>
              <a:rPr lang="en-GB" sz="2000" dirty="0"/>
              <a:t>of activity and policy spheres to </a:t>
            </a:r>
            <a:r>
              <a:rPr lang="en-GB" sz="2000" dirty="0" smtClean="0"/>
              <a:t>influence</a:t>
            </a:r>
          </a:p>
          <a:p>
            <a:pPr lvl="1" hangingPunct="0">
              <a:spcBef>
                <a:spcPts val="800"/>
              </a:spcBef>
            </a:pPr>
            <a:r>
              <a:rPr lang="en-GB" sz="2000" dirty="0" smtClean="0">
                <a:solidFill>
                  <a:srgbClr val="800000"/>
                </a:solidFill>
              </a:rPr>
              <a:t>reach </a:t>
            </a:r>
            <a:r>
              <a:rPr lang="en-GB" sz="2000" dirty="0">
                <a:solidFill>
                  <a:srgbClr val="800000"/>
                </a:solidFill>
              </a:rPr>
              <a:t>beyond </a:t>
            </a:r>
            <a:r>
              <a:rPr lang="en-GB" sz="2000" dirty="0"/>
              <a:t>those individual organisations and institutions that </a:t>
            </a:r>
            <a:r>
              <a:rPr lang="en-GB" sz="2000" dirty="0">
                <a:solidFill>
                  <a:srgbClr val="800000"/>
                </a:solidFill>
              </a:rPr>
              <a:t>authorise them </a:t>
            </a:r>
            <a:r>
              <a:rPr lang="en-GB" sz="2000" dirty="0"/>
              <a:t>to take the lead in the first </a:t>
            </a:r>
            <a:r>
              <a:rPr lang="en-GB" sz="2000" dirty="0" smtClean="0"/>
              <a:t>place</a:t>
            </a:r>
            <a:endParaRPr lang="en-US" sz="2000" dirty="0"/>
          </a:p>
          <a:p>
            <a:pPr lvl="1" hangingPunct="0">
              <a:spcBef>
                <a:spcPts val="800"/>
              </a:spcBef>
            </a:pPr>
            <a:r>
              <a:rPr lang="en-GB" sz="2000" dirty="0" smtClean="0"/>
              <a:t>are </a:t>
            </a:r>
            <a:r>
              <a:rPr lang="en-GB" sz="2000" dirty="0"/>
              <a:t>required to influence actors who are not by definition their followers, and </a:t>
            </a:r>
            <a:r>
              <a:rPr lang="en-GB" sz="2000" dirty="0" smtClean="0"/>
              <a:t>conversely </a:t>
            </a:r>
          </a:p>
          <a:p>
            <a:pPr lvl="0" hangingPunct="0">
              <a:spcBef>
                <a:spcPts val="800"/>
              </a:spcBef>
            </a:pPr>
            <a:endParaRPr lang="en-GB" b="1" dirty="0" smtClean="0"/>
          </a:p>
          <a:p>
            <a:pPr>
              <a:spcBef>
                <a:spcPts val="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leadership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240" y="2276872"/>
            <a:ext cx="6974160" cy="432048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No one is ‘in charge’ </a:t>
            </a:r>
            <a:r>
              <a:rPr lang="en-US" dirty="0" smtClean="0"/>
              <a:t>– no </a:t>
            </a:r>
            <a:r>
              <a:rPr lang="en-US" dirty="0"/>
              <a:t>command and control; beyond </a:t>
            </a:r>
            <a:r>
              <a:rPr lang="en-US" dirty="0" smtClean="0"/>
              <a:t>deference and formal authority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Leadership may be everywhere</a:t>
            </a:r>
          </a:p>
          <a:p>
            <a:pPr lvl="1" hangingPunct="0">
              <a:spcBef>
                <a:spcPts val="800"/>
              </a:spcBef>
            </a:pPr>
            <a:r>
              <a:rPr lang="en-GB" sz="2000" b="1" dirty="0" smtClean="0"/>
              <a:t>Followers </a:t>
            </a:r>
            <a:r>
              <a:rPr lang="en-GB" sz="2000" b="1" dirty="0"/>
              <a:t>are </a:t>
            </a:r>
            <a:r>
              <a:rPr lang="en-GB" sz="2000" b="1" u="sng" dirty="0">
                <a:solidFill>
                  <a:srgbClr val="941100"/>
                </a:solidFill>
              </a:rPr>
              <a:t>not</a:t>
            </a:r>
            <a:r>
              <a:rPr lang="en-GB" sz="2000" b="1" dirty="0">
                <a:solidFill>
                  <a:srgbClr val="941100"/>
                </a:solidFill>
              </a:rPr>
              <a:t> </a:t>
            </a:r>
            <a:r>
              <a:rPr lang="en-GB" sz="2000" b="1" dirty="0"/>
              <a:t>assigned to </a:t>
            </a:r>
            <a:r>
              <a:rPr lang="en-GB" sz="2000" b="1" dirty="0" smtClean="0"/>
              <a:t>leaders</a:t>
            </a:r>
            <a:endParaRPr lang="en-GB" sz="2000" b="1" dirty="0"/>
          </a:p>
          <a:p>
            <a:pPr lvl="2" hangingPunct="0">
              <a:spcBef>
                <a:spcPts val="800"/>
              </a:spcBef>
              <a:buFont typeface="Wingdings" charset="2"/>
              <a:buChar char="§"/>
            </a:pPr>
            <a:r>
              <a:rPr lang="en-GB" sz="2000" dirty="0" smtClean="0"/>
              <a:t>Followers </a:t>
            </a:r>
            <a:r>
              <a:rPr lang="en-GB" sz="2000" dirty="0"/>
              <a:t>always have a choice not to act and follow – the position needs to be earned</a:t>
            </a:r>
            <a:endParaRPr lang="en-US" sz="2000" dirty="0"/>
          </a:p>
          <a:p>
            <a:pPr>
              <a:spcBef>
                <a:spcPts val="1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 </a:t>
            </a:r>
            <a:r>
              <a:rPr lang="en-US" smtClean="0"/>
              <a:t>from empirical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056784" cy="46085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Regional </a:t>
            </a:r>
            <a:r>
              <a:rPr lang="en-US" dirty="0"/>
              <a:t>development practices are to large extent </a:t>
            </a:r>
            <a:r>
              <a:rPr lang="en-US" b="1" dirty="0">
                <a:solidFill>
                  <a:srgbClr val="800000"/>
                </a:solidFill>
              </a:rPr>
              <a:t>indirect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in nature (but not only)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800000"/>
                </a:solidFill>
              </a:rPr>
              <a:t>Systemic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not personal quality </a:t>
            </a:r>
            <a:r>
              <a:rPr lang="en-US" sz="1400" dirty="0" smtClean="0"/>
              <a:t>(Parkinson et al 2012; Norman 2013)</a:t>
            </a:r>
          </a:p>
          <a:p>
            <a:pPr>
              <a:spcBef>
                <a:spcPts val="1200"/>
              </a:spcBef>
            </a:pPr>
            <a:r>
              <a:rPr lang="en-US" dirty="0"/>
              <a:t>Continuous </a:t>
            </a:r>
            <a:r>
              <a:rPr lang="en-US" b="1" dirty="0">
                <a:solidFill>
                  <a:srgbClr val="800000"/>
                </a:solidFill>
              </a:rPr>
              <a:t>struggle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for influence within and between regions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Leaders build bridges between </a:t>
            </a:r>
            <a:r>
              <a:rPr lang="en-US" b="1" dirty="0" smtClean="0">
                <a:solidFill>
                  <a:srgbClr val="800000"/>
                </a:solidFill>
              </a:rPr>
              <a:t>informal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800000"/>
                </a:solidFill>
              </a:rPr>
              <a:t>formal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initiatives </a:t>
            </a:r>
            <a:r>
              <a:rPr lang="en-US" sz="1400" dirty="0" smtClean="0"/>
              <a:t>(</a:t>
            </a:r>
            <a:r>
              <a:rPr lang="en-US" sz="1400" dirty="0" err="1" smtClean="0"/>
              <a:t>Horlings</a:t>
            </a:r>
            <a:r>
              <a:rPr lang="en-US" sz="1400" dirty="0" smtClean="0"/>
              <a:t> 2010)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Leadership is embedded in a </a:t>
            </a:r>
            <a:r>
              <a:rPr lang="en-US" b="1" dirty="0" smtClean="0">
                <a:solidFill>
                  <a:srgbClr val="800000"/>
                </a:solidFill>
              </a:rPr>
              <a:t>social fabric </a:t>
            </a:r>
            <a:r>
              <a:rPr lang="en-US" dirty="0" smtClean="0"/>
              <a:t>of a place </a:t>
            </a:r>
            <a:r>
              <a:rPr lang="en-US" sz="1400" dirty="0" smtClean="0"/>
              <a:t>(Peters 2012)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Specifically in the social relationships of an influence network </a:t>
            </a:r>
            <a:r>
              <a:rPr lang="en-US" sz="1400" dirty="0" smtClean="0"/>
              <a:t>(Sotarauta 2014; </a:t>
            </a:r>
            <a:r>
              <a:rPr lang="en-US" sz="1400" dirty="0" err="1" smtClean="0"/>
              <a:t>MacNeill</a:t>
            </a:r>
            <a:r>
              <a:rPr lang="en-US" sz="1400" dirty="0" smtClean="0"/>
              <a:t> and Steiner 2010).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17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060848"/>
            <a:ext cx="7056784" cy="384060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Interpretive </a:t>
            </a:r>
            <a:r>
              <a:rPr lang="en-US" b="1" dirty="0">
                <a:solidFill>
                  <a:srgbClr val="941100"/>
                </a:solidFill>
              </a:rPr>
              <a:t>power</a:t>
            </a:r>
            <a:r>
              <a:rPr lang="en-US" dirty="0"/>
              <a:t>, network power, institutional power </a:t>
            </a:r>
            <a:r>
              <a:rPr lang="en-US" sz="1400" dirty="0"/>
              <a:t>(Sotarauta 2009</a:t>
            </a:r>
            <a:r>
              <a:rPr lang="en-US" sz="1400" dirty="0" smtClean="0"/>
              <a:t>)</a:t>
            </a:r>
            <a:endParaRPr lang="en-GB" dirty="0" smtClean="0"/>
          </a:p>
          <a:p>
            <a:pPr lvl="1">
              <a:spcBef>
                <a:spcPts val="1200"/>
              </a:spcBef>
            </a:pPr>
            <a:r>
              <a:rPr lang="en-GB" dirty="0" smtClean="0"/>
              <a:t>Leaders </a:t>
            </a:r>
            <a:r>
              <a:rPr lang="en-GB" dirty="0"/>
              <a:t>aim to influence the ways collective </a:t>
            </a:r>
            <a:r>
              <a:rPr lang="en-GB" b="1" dirty="0">
                <a:solidFill>
                  <a:srgbClr val="800000"/>
                </a:solidFill>
              </a:rPr>
              <a:t>interpretations</a:t>
            </a:r>
            <a:r>
              <a:rPr lang="en-GB" dirty="0">
                <a:solidFill>
                  <a:srgbClr val="800000"/>
                </a:solidFill>
              </a:rPr>
              <a:t> </a:t>
            </a:r>
            <a:r>
              <a:rPr lang="en-GB" dirty="0"/>
              <a:t>emerge and are shaped </a:t>
            </a:r>
            <a:r>
              <a:rPr lang="en-GB" sz="1200" dirty="0"/>
              <a:t>(</a:t>
            </a:r>
            <a:r>
              <a:rPr lang="en-GB" sz="1200" dirty="0" err="1"/>
              <a:t>Horlings</a:t>
            </a:r>
            <a:r>
              <a:rPr lang="en-GB" sz="1200" dirty="0"/>
              <a:t> 2010; Sotarauta 2009</a:t>
            </a:r>
            <a:r>
              <a:rPr lang="en-GB" sz="1200" dirty="0" smtClean="0"/>
              <a:t>)</a:t>
            </a:r>
            <a:endParaRPr lang="en-US" sz="1200" dirty="0" smtClean="0"/>
          </a:p>
          <a:p>
            <a:pPr lvl="1">
              <a:spcBef>
                <a:spcPts val="1200"/>
              </a:spcBef>
            </a:pPr>
            <a:r>
              <a:rPr lang="en-US" dirty="0"/>
              <a:t>Leaders stimulate stakeholder </a:t>
            </a:r>
            <a:r>
              <a:rPr lang="en-US" b="1" dirty="0">
                <a:solidFill>
                  <a:srgbClr val="800000"/>
                </a:solidFill>
              </a:rPr>
              <a:t>engagement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sz="1200" dirty="0"/>
              <a:t>(Gomes </a:t>
            </a:r>
            <a:r>
              <a:rPr lang="en-US" sz="1200" dirty="0" smtClean="0"/>
              <a:t>&amp; Liddle </a:t>
            </a:r>
            <a:r>
              <a:rPr lang="en-US" sz="1200" dirty="0"/>
              <a:t>2010; Beer &amp; Baker, 2012)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Leaders are </a:t>
            </a:r>
            <a:r>
              <a:rPr lang="en-US" b="1" dirty="0" smtClean="0">
                <a:solidFill>
                  <a:srgbClr val="800000"/>
                </a:solidFill>
              </a:rPr>
              <a:t>knowledge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/>
              <a:t>brokers </a:t>
            </a:r>
            <a:r>
              <a:rPr lang="en-US" sz="1200" dirty="0" smtClean="0"/>
              <a:t>(</a:t>
            </a:r>
            <a:r>
              <a:rPr lang="en-US" sz="1200" dirty="0" err="1" smtClean="0"/>
              <a:t>Gibney</a:t>
            </a:r>
            <a:r>
              <a:rPr lang="en-US" sz="1200" dirty="0" smtClean="0"/>
              <a:t> 2011)</a:t>
            </a:r>
          </a:p>
          <a:p>
            <a:pPr lvl="1">
              <a:spcBef>
                <a:spcPts val="1200"/>
              </a:spcBef>
            </a:pPr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Leadership is a </a:t>
            </a:r>
            <a:r>
              <a:rPr lang="en-US" b="1" dirty="0" smtClean="0">
                <a:solidFill>
                  <a:srgbClr val="941100"/>
                </a:solidFill>
              </a:rPr>
              <a:t>relay</a:t>
            </a:r>
            <a:r>
              <a:rPr lang="en-US" dirty="0" smtClean="0">
                <a:solidFill>
                  <a:srgbClr val="941100"/>
                </a:solidFill>
              </a:rPr>
              <a:t> </a:t>
            </a:r>
            <a:r>
              <a:rPr lang="en-US" dirty="0" smtClean="0"/>
              <a:t>directing emergence </a:t>
            </a:r>
            <a:r>
              <a:rPr lang="en-US" sz="1400" dirty="0" smtClean="0"/>
              <a:t>(Sotarauta &amp; </a:t>
            </a:r>
            <a:r>
              <a:rPr lang="en-US" sz="1400" dirty="0" err="1" smtClean="0"/>
              <a:t>Mustikkamäki</a:t>
            </a:r>
            <a:r>
              <a:rPr lang="en-US" sz="1400" dirty="0" smtClean="0"/>
              <a:t> 2012; Sotarauta 2016)</a:t>
            </a:r>
          </a:p>
          <a:p>
            <a:pPr marL="0" indent="0">
              <a:spcBef>
                <a:spcPts val="800"/>
              </a:spcBef>
              <a:buNone/>
            </a:pPr>
            <a:endParaRPr lang="en-US" sz="1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99248" y="476672"/>
            <a:ext cx="3505200" cy="609600"/>
          </a:xfrm>
        </p:spPr>
        <p:txBody>
          <a:bodyPr/>
          <a:lstStyle/>
          <a:p>
            <a:r>
              <a:rPr lang="en-US" dirty="0" smtClean="0"/>
              <a:t>Some observations </a:t>
            </a:r>
            <a:r>
              <a:rPr lang="en-US" smtClean="0"/>
              <a:t>from empirical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294" y="1988840"/>
            <a:ext cx="5938314" cy="850106"/>
          </a:xfrm>
        </p:spPr>
        <p:txBody>
          <a:bodyPr/>
          <a:lstStyle/>
          <a:p>
            <a:pPr algn="l"/>
            <a:r>
              <a:rPr lang="en-AU" sz="2800" b="1" dirty="0" smtClean="0"/>
              <a:t>Content</a:t>
            </a:r>
            <a:endParaRPr lang="en-A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952" y="2924944"/>
            <a:ext cx="7149480" cy="3024336"/>
          </a:xfrm>
        </p:spPr>
        <p:txBody>
          <a:bodyPr>
            <a:normAutofit/>
          </a:bodyPr>
          <a:lstStyle/>
          <a:p>
            <a:r>
              <a:rPr lang="en-AU" sz="2400" dirty="0" smtClean="0"/>
              <a:t>What is leadership all about?</a:t>
            </a:r>
          </a:p>
          <a:p>
            <a:r>
              <a:rPr lang="en-AU" sz="2400" dirty="0" smtClean="0"/>
              <a:t>Why place leadership?</a:t>
            </a:r>
          </a:p>
          <a:p>
            <a:r>
              <a:rPr lang="en-AU" sz="2400" dirty="0" smtClean="0"/>
              <a:t>Identifying place </a:t>
            </a:r>
            <a:r>
              <a:rPr lang="en-AU" sz="2400" dirty="0"/>
              <a:t>l</a:t>
            </a:r>
            <a:r>
              <a:rPr lang="en-AU" sz="2400" dirty="0" smtClean="0"/>
              <a:t>eadership</a:t>
            </a:r>
          </a:p>
          <a:p>
            <a:r>
              <a:rPr lang="en-AU" sz="2400" dirty="0" smtClean="0"/>
              <a:t>The space place leaders have</a:t>
            </a:r>
          </a:p>
          <a:p>
            <a:r>
              <a:rPr lang="en-AU" sz="2400" dirty="0" smtClean="0"/>
              <a:t>Conclusions </a:t>
            </a:r>
          </a:p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 rot="1052128">
            <a:off x="3737931" y="519737"/>
            <a:ext cx="578582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lvl="1" algn="ctr"/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growing recognition of the </a:t>
            </a:r>
          </a:p>
          <a:p>
            <a:pPr lvl="1" algn="ctr"/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need to reinsert questions of </a:t>
            </a:r>
          </a:p>
          <a:p>
            <a:pPr lvl="1"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agency</a:t>
            </a:r>
            <a:r>
              <a:rPr lang="en-US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in accounts of regional performance </a:t>
            </a:r>
            <a:endParaRPr lang="en-AU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" b="70529"/>
          <a:stretch/>
        </p:blipFill>
        <p:spPr>
          <a:xfrm>
            <a:off x="710287" y="2348880"/>
            <a:ext cx="8433713" cy="2952328"/>
          </a:xfrm>
        </p:spPr>
      </p:pic>
    </p:spTree>
    <p:extLst>
      <p:ext uri="{BB962C8B-B14F-4D97-AF65-F5344CB8AC3E}">
        <p14:creationId xmlns:p14="http://schemas.microsoft.com/office/powerpoint/2010/main" val="11309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81000" y="1894160"/>
            <a:ext cx="7391400" cy="4775200"/>
          </a:xfrm>
        </p:spPr>
        <p:txBody>
          <a:bodyPr rIns="128870"/>
          <a:lstStyle/>
          <a:p>
            <a:pPr marL="482600" indent="0">
              <a:buNone/>
            </a:pPr>
            <a:r>
              <a:rPr lang="en-US" altLang="en-US" b="1" dirty="0" smtClean="0">
                <a:latin typeface="Arial" charset="0"/>
                <a:ea typeface="Arial" charset="0"/>
                <a:cs typeface="Arial" charset="0"/>
              </a:rPr>
              <a:t>Place leaders </a:t>
            </a:r>
            <a:r>
              <a:rPr lang="en-US" altLang="en-US" dirty="0" smtClean="0">
                <a:latin typeface="Arial" charset="0"/>
                <a:ea typeface="Arial" charset="0"/>
                <a:cs typeface="Arial" charset="0"/>
              </a:rPr>
              <a:t>(skillful ones)</a:t>
            </a:r>
          </a:p>
          <a:p>
            <a:pPr marL="885825" lvl="1">
              <a:spcBef>
                <a:spcPts val="1000"/>
              </a:spcBef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aim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at creating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novel context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for collective action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instead of directly directing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the course of actions and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events</a:t>
            </a:r>
          </a:p>
          <a:p>
            <a:pPr marL="885825" lvl="1">
              <a:spcBef>
                <a:spcPts val="1000"/>
              </a:spcBef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induce, or rather ‘seduce’, other actors to do something differently (</a:t>
            </a:r>
            <a:r>
              <a:rPr lang="en-US" altLang="en-US" sz="2000" dirty="0" err="1" smtClean="0">
                <a:latin typeface="Arial" charset="0"/>
                <a:ea typeface="Arial" charset="0"/>
                <a:cs typeface="Arial" charset="0"/>
              </a:rPr>
              <a:t>mobilisation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)  </a:t>
            </a:r>
          </a:p>
          <a:p>
            <a:pPr marL="885825" lvl="1">
              <a:spcBef>
                <a:spcPts val="1000"/>
              </a:spcBef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not aim to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challenge preferences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of the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other actors </a:t>
            </a:r>
          </a:p>
          <a:p>
            <a:pPr marL="1400175" lvl="2" indent="-342900">
              <a:spcBef>
                <a:spcPts val="600"/>
              </a:spcBef>
              <a:buFont typeface="Arial" charset="0"/>
              <a:buChar char="•"/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but aim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to combine individual aims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to collective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regional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objectives </a:t>
            </a:r>
          </a:p>
          <a:p>
            <a:pPr marL="885825" lvl="1">
              <a:spcBef>
                <a:spcPts val="1000"/>
              </a:spcBef>
            </a:pP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aim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to multiply the opportunities and alternatives for other actors </a:t>
            </a:r>
          </a:p>
          <a:p>
            <a:pPr marL="1120775" lvl="1"/>
            <a:endParaRPr lang="en-US" alt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4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971600" y="3654425"/>
            <a:ext cx="7300913" cy="107071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The space place leaders have</a:t>
            </a:r>
            <a:endParaRPr lang="en-US" sz="2800" dirty="0" smtClean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4406" y="332656"/>
            <a:ext cx="4065588" cy="936104"/>
          </a:xfrm>
        </p:spPr>
        <p:txBody>
          <a:bodyPr anchor="t"/>
          <a:lstStyle/>
          <a:p>
            <a:pPr eaLnBrk="1" hangingPunct="1"/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Leadership studies in the regional development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context</a:t>
            </a:r>
            <a:b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altLang="en-US" sz="1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(Sotarauta &amp; </a:t>
            </a:r>
            <a:r>
              <a:rPr lang="en-US" altLang="en-US" sz="1400" b="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Pulkkinen</a:t>
            </a:r>
            <a:r>
              <a:rPr lang="en-US" altLang="en-US" sz="1400" b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2010)</a:t>
            </a:r>
            <a:endParaRPr lang="en-US" altLang="en-US" sz="1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92162" y="2060848"/>
            <a:ext cx="7964488" cy="3992563"/>
          </a:xfrm>
        </p:spPr>
        <p:txBody>
          <a:bodyPr/>
          <a:lstStyle/>
          <a:p>
            <a:pPr marL="355600" indent="0" eaLnBrk="1" hangingPunct="1">
              <a:buNone/>
            </a:pPr>
            <a:r>
              <a:rPr lang="en-US" altLang="en-US" sz="2400" dirty="0" smtClean="0">
                <a:latin typeface="Arial" charset="0"/>
                <a:ea typeface="Arial" charset="0"/>
                <a:cs typeface="Arial" charset="0"/>
              </a:rPr>
              <a:t>Three </a:t>
            </a:r>
            <a:r>
              <a:rPr lang="en-US" altLang="en-US" sz="2400" dirty="0">
                <a:latin typeface="Arial" charset="0"/>
                <a:ea typeface="Arial" charset="0"/>
                <a:cs typeface="Arial" charset="0"/>
              </a:rPr>
              <a:t>perspectives in mind</a:t>
            </a:r>
          </a:p>
          <a:p>
            <a:pPr lvl="1" eaLnBrk="1" hangingPunct="1">
              <a:spcBef>
                <a:spcPts val="1000"/>
              </a:spcBef>
            </a:pP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altLang="en-US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process perspective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that informs a study on dynamism of regional development and secures a temporally conscious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approach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en-US" altLang="en-US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network perspective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that informs about the social relationships of the actors in and beyond the regional development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world</a:t>
            </a:r>
            <a:endParaRPr lang="en-US" altLang="en-US" sz="2000" dirty="0">
              <a:latin typeface="Arial" charset="0"/>
              <a:ea typeface="Arial" charset="0"/>
              <a:cs typeface="Arial" charset="0"/>
            </a:endParaRPr>
          </a:p>
          <a:p>
            <a:pPr lvl="1" eaLnBrk="1" hangingPunct="1">
              <a:spcBef>
                <a:spcPts val="1000"/>
              </a:spcBef>
            </a:pPr>
            <a:r>
              <a:rPr lang="en-US" altLang="en-US" sz="2000" b="1" dirty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rPr>
              <a:t>governance perspective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 that informs about the wider systemic issues framing and molding both the actual systems and </a:t>
            </a:r>
            <a:r>
              <a:rPr lang="en-US" altLang="en-US" sz="2000" dirty="0" smtClean="0">
                <a:latin typeface="Arial" charset="0"/>
                <a:ea typeface="Arial" charset="0"/>
                <a:cs typeface="Arial" charset="0"/>
              </a:rPr>
              <a:t>forms </a:t>
            </a:r>
            <a:r>
              <a:rPr lang="en-US" altLang="en-US" sz="2000" dirty="0">
                <a:latin typeface="Arial" charset="0"/>
                <a:ea typeface="Arial" charset="0"/>
                <a:cs typeface="Arial" charset="0"/>
              </a:rPr>
              <a:t>of leadership </a:t>
            </a:r>
          </a:p>
        </p:txBody>
      </p:sp>
    </p:spTree>
    <p:extLst>
      <p:ext uri="{BB962C8B-B14F-4D97-AF65-F5344CB8AC3E}">
        <p14:creationId xmlns:p14="http://schemas.microsoft.com/office/powerpoint/2010/main" val="1345854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348880"/>
            <a:ext cx="6624736" cy="3992563"/>
          </a:xfrm>
        </p:spPr>
        <p:txBody>
          <a:bodyPr/>
          <a:lstStyle/>
          <a:p>
            <a:r>
              <a:rPr lang="en-GB" sz="2400" dirty="0" smtClean="0"/>
              <a:t>Governance </a:t>
            </a:r>
            <a:r>
              <a:rPr lang="en-GB" sz="2400" dirty="0"/>
              <a:t>systems </a:t>
            </a:r>
            <a:endParaRPr lang="en-GB" sz="2400" dirty="0" smtClean="0"/>
          </a:p>
          <a:p>
            <a:pPr lvl="1">
              <a:spcBef>
                <a:spcPts val="300"/>
              </a:spcBef>
            </a:pPr>
            <a:r>
              <a:rPr lang="en-GB" sz="2000" dirty="0"/>
              <a:t>d</a:t>
            </a:r>
            <a:r>
              <a:rPr lang="en-GB" sz="2000" dirty="0" smtClean="0"/>
              <a:t>ictate resources and formal </a:t>
            </a:r>
            <a:r>
              <a:rPr lang="en-GB" sz="2000" dirty="0"/>
              <a:t>position </a:t>
            </a:r>
            <a:r>
              <a:rPr lang="en-GB" sz="2000" dirty="0" smtClean="0"/>
              <a:t>of the local </a:t>
            </a:r>
            <a:r>
              <a:rPr lang="en-GB" sz="2000" dirty="0"/>
              <a:t>development work, and thus also to </a:t>
            </a:r>
            <a:r>
              <a:rPr lang="en-GB" sz="2000" dirty="0" smtClean="0"/>
              <a:t>leaders 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The </a:t>
            </a:r>
            <a:r>
              <a:rPr lang="en-GB" sz="2400" dirty="0"/>
              <a:t>financial capacity </a:t>
            </a:r>
            <a:endParaRPr lang="en-GB" sz="2400" dirty="0" smtClean="0"/>
          </a:p>
          <a:p>
            <a:pPr lvl="1">
              <a:spcBef>
                <a:spcPts val="300"/>
              </a:spcBef>
            </a:pPr>
            <a:r>
              <a:rPr lang="en-GB" sz="2000" dirty="0" smtClean="0"/>
              <a:t>affects </a:t>
            </a:r>
            <a:r>
              <a:rPr lang="en-GB" sz="2000" dirty="0"/>
              <a:t>the local capacity to manoeuvre and the space local leaders have for their </a:t>
            </a:r>
            <a:r>
              <a:rPr lang="en-GB" sz="2000" dirty="0" smtClean="0"/>
              <a:t>action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16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101058"/>
              </p:ext>
            </p:extLst>
          </p:nvPr>
        </p:nvGraphicFramePr>
        <p:xfrm>
          <a:off x="755576" y="2028696"/>
          <a:ext cx="7704856" cy="38485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Finland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South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Australia</a:t>
                      </a:r>
                      <a:endParaRPr lang="en-US" sz="2200" dirty="0"/>
                    </a:p>
                  </a:txBody>
                  <a:tcPr/>
                </a:tc>
              </a:tr>
              <a:tr h="781288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Finnish respondents to the survey tended to be older, better educated and more experienced than their Australian counterparts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</a:tr>
              <a:tr h="781288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 smtClean="0"/>
                        <a:t>25 % </a:t>
                      </a:r>
                      <a:r>
                        <a:rPr lang="en-AU" sz="2000" dirty="0" smtClean="0"/>
                        <a:t>of Finnish respondents held a PhD and fully </a:t>
                      </a:r>
                      <a:r>
                        <a:rPr lang="en-AU" sz="2000" b="1" dirty="0" smtClean="0"/>
                        <a:t>75 % </a:t>
                      </a:r>
                      <a:r>
                        <a:rPr lang="en-AU" sz="2000" dirty="0" smtClean="0"/>
                        <a:t>held a post-graduate qualification, 3 times the rate for Australia.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28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Specialist degrees in the social sciences, technology or business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Business degrees dominant</a:t>
                      </a:r>
                    </a:p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2000" b="1" dirty="0" smtClean="0"/>
                        <a:t>60 % </a:t>
                      </a:r>
                      <a:r>
                        <a:rPr lang="en-AU" sz="2000" dirty="0" smtClean="0"/>
                        <a:t>had been associated with regional development for 15 years or more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 smtClean="0"/>
                        <a:t>16 % </a:t>
                      </a:r>
                      <a:r>
                        <a:rPr lang="en-AU" sz="2000" dirty="0" smtClean="0"/>
                        <a:t>had been associated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with regional development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for 15 years or more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UoA_logo_hor_cmy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216" y="476672"/>
            <a:ext cx="2089650" cy="576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1567" y="6381328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(Sotarauta &amp; Beer 2016)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3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212925"/>
              </p:ext>
            </p:extLst>
          </p:nvPr>
        </p:nvGraphicFramePr>
        <p:xfrm>
          <a:off x="539552" y="1844824"/>
          <a:ext cx="8136904" cy="4421872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68452"/>
                <a:gridCol w="4068452"/>
              </a:tblGrid>
              <a:tr h="4241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Finland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South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dirty="0" smtClean="0"/>
                        <a:t>Australia</a:t>
                      </a:r>
                      <a:endParaRPr lang="en-US" sz="2200" dirty="0"/>
                    </a:p>
                  </a:txBody>
                  <a:tcPr/>
                </a:tc>
              </a:tr>
              <a:tr h="151749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PL grounded in </a:t>
                      </a:r>
                    </a:p>
                    <a:p>
                      <a:pPr marL="1857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2000" dirty="0" smtClean="0"/>
                        <a:t>well-developed public sector institutions</a:t>
                      </a:r>
                    </a:p>
                    <a:p>
                      <a:pPr marL="1857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2000" dirty="0" smtClean="0"/>
                        <a:t>with specialist staff</a:t>
                      </a:r>
                    </a:p>
                    <a:p>
                      <a:pPr marL="185738" marR="0" lvl="1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2000" dirty="0" smtClean="0"/>
                        <a:t>with specialist training</a:t>
                      </a:r>
                      <a:endParaRPr lang="en-A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PL dependent on the voluntary efforts of individuals from the private sector and the broader community. </a:t>
                      </a:r>
                    </a:p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PL embedded</a:t>
                      </a:r>
                      <a:r>
                        <a:rPr lang="en-US" sz="2000" baseline="0" dirty="0" smtClean="0"/>
                        <a:t> in a </a:t>
                      </a:r>
                      <a:r>
                        <a:rPr lang="en-US" sz="2000" dirty="0" smtClean="0"/>
                        <a:t>complex</a:t>
                      </a:r>
                      <a:r>
                        <a:rPr lang="en-US" sz="2000" baseline="0" dirty="0" smtClean="0"/>
                        <a:t> governance setting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indirect</a:t>
                      </a:r>
                      <a:r>
                        <a:rPr lang="en-GB" sz="2000" baseline="0" dirty="0" smtClean="0"/>
                        <a:t> - </a:t>
                      </a:r>
                      <a:r>
                        <a:rPr lang="en-GB" sz="2000" dirty="0" smtClean="0"/>
                        <a:t>the centralizing tendency of central governments</a:t>
                      </a:r>
                      <a:r>
                        <a:rPr lang="en-GB" sz="2000" baseline="0" dirty="0" smtClean="0"/>
                        <a:t> vs. </a:t>
                      </a:r>
                      <a:r>
                        <a:rPr lang="en-GB" sz="2000" dirty="0" smtClean="0"/>
                        <a:t>independently-minded local leaders</a:t>
                      </a:r>
                    </a:p>
                  </a:txBody>
                  <a:tcPr/>
                </a:tc>
              </a:tr>
              <a:tr h="7413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Fairly</a:t>
                      </a:r>
                      <a:r>
                        <a:rPr lang="en-US" sz="2000" baseline="0" dirty="0" smtClean="0"/>
                        <a:t> open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Less open </a:t>
                      </a:r>
                    </a:p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(reflected in a reluctance to debate regional needs publicly, as well as a lower level of engagement with residents, the community and voluntary sectors)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UoA_logo_hor_cmy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216" y="476672"/>
            <a:ext cx="208965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1567" y="6381328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(Sotarauta &amp; Beer 2016)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04638"/>
              </p:ext>
            </p:extLst>
          </p:nvPr>
        </p:nvGraphicFramePr>
        <p:xfrm>
          <a:off x="683568" y="1844824"/>
          <a:ext cx="7992888" cy="47964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996444"/>
                <a:gridCol w="3996444"/>
              </a:tblGrid>
              <a:tr h="424163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Finland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Australia</a:t>
                      </a:r>
                      <a:endParaRPr lang="en-US" sz="2200" dirty="0"/>
                    </a:p>
                  </a:txBody>
                  <a:tcPr/>
                </a:tc>
              </a:tr>
              <a:tr h="151749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PL </a:t>
                      </a:r>
                      <a:r>
                        <a:rPr lang="en-AU" sz="2000" b="1" dirty="0" smtClean="0"/>
                        <a:t>institutionally</a:t>
                      </a:r>
                      <a:r>
                        <a:rPr lang="en-AU" sz="2000" dirty="0" smtClean="0"/>
                        <a:t> based</a:t>
                      </a:r>
                    </a:p>
                    <a:p>
                      <a:pPr marL="215900" marR="0" lvl="1" indent="-215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AU" sz="2000" dirty="0" smtClean="0"/>
                        <a:t>Authority derived from inside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PL </a:t>
                      </a:r>
                      <a:r>
                        <a:rPr lang="en-US" sz="2000" b="1" dirty="0" err="1" smtClean="0"/>
                        <a:t>individualised</a:t>
                      </a:r>
                      <a:endParaRPr lang="en-US" sz="2000" b="1" dirty="0" smtClean="0"/>
                    </a:p>
                    <a:p>
                      <a:pPr marL="342900" marR="0" lvl="1" indent="-16510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AU" sz="2000" dirty="0" smtClean="0"/>
                        <a:t>Authority derived  from </a:t>
                      </a:r>
                    </a:p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 smtClean="0"/>
                        <a:t>outside of government</a:t>
                      </a:r>
                    </a:p>
                  </a:txBody>
                  <a:tcPr/>
                </a:tc>
              </a:tr>
              <a:tr h="5002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 co-ordinated market </a:t>
                      </a:r>
                      <a:r>
                        <a:rPr lang="en-GB" sz="2000" dirty="0" err="1" smtClean="0"/>
                        <a:t>econom</a:t>
                      </a:r>
                      <a:r>
                        <a:rPr lang="en-US" sz="2000" dirty="0" smtClean="0"/>
                        <a:t>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 liberal market economy </a:t>
                      </a:r>
                      <a:endParaRPr lang="en-GB" sz="2000" dirty="0" smtClean="0"/>
                    </a:p>
                  </a:txBody>
                  <a:tcPr/>
                </a:tc>
              </a:tr>
              <a:tr h="741313"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Place leadership, as it finds institutional expression in Finland, is one manifestation of </a:t>
                      </a:r>
                      <a:r>
                        <a:rPr lang="en-US" sz="2000" b="1" dirty="0" smtClean="0"/>
                        <a:t>strategic interaction </a:t>
                      </a:r>
                      <a:r>
                        <a:rPr lang="en-US" sz="2000" dirty="0" smtClean="0"/>
                        <a:t>amongst firms, public agencies and other actors.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Is this type of interaction more common in </a:t>
                      </a:r>
                      <a:r>
                        <a:rPr lang="en-US" sz="2000" dirty="0" err="1" smtClean="0"/>
                        <a:t>co-ordinated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market economies than in liberal market economies?</a:t>
                      </a:r>
                      <a:endParaRPr lang="en-AU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UoA_logo_hor_cmyk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6516216" y="476672"/>
            <a:ext cx="2089650" cy="576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1567" y="6381328"/>
            <a:ext cx="2124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(Sotarauta &amp; Beer 2016)</a:t>
            </a:r>
            <a:endParaRPr lang="en-US" sz="1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188640"/>
            <a:ext cx="4225280" cy="969640"/>
          </a:xfrm>
        </p:spPr>
        <p:txBody>
          <a:bodyPr/>
          <a:lstStyle/>
          <a:p>
            <a:r>
              <a:rPr lang="en-US" dirty="0" smtClean="0"/>
              <a:t>Three types </a:t>
            </a:r>
            <a:r>
              <a:rPr lang="en-US" smtClean="0"/>
              <a:t>of place </a:t>
            </a:r>
            <a:r>
              <a:rPr lang="en-US" dirty="0" smtClean="0"/>
              <a:t>leaders</a:t>
            </a:r>
            <a:br>
              <a:rPr lang="en-US" dirty="0" smtClean="0"/>
            </a:br>
            <a:r>
              <a:rPr lang="en-US" sz="1600" b="0" dirty="0" smtClean="0">
                <a:solidFill>
                  <a:schemeClr val="tx1"/>
                </a:solidFill>
              </a:rPr>
              <a:t>(Sotarauta 2016)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060848"/>
            <a:ext cx="7344816" cy="4248472"/>
          </a:xfrm>
        </p:spPr>
        <p:txBody>
          <a:bodyPr/>
          <a:lstStyle/>
          <a:p>
            <a:r>
              <a:rPr lang="en-GB" b="1" dirty="0" smtClean="0"/>
              <a:t>Bureaucratic leaders</a:t>
            </a:r>
          </a:p>
          <a:p>
            <a:pPr lvl="1"/>
            <a:r>
              <a:rPr lang="en-GB" dirty="0"/>
              <a:t>lead their own organisations </a:t>
            </a:r>
            <a:endParaRPr lang="en-GB" dirty="0" smtClean="0"/>
          </a:p>
          <a:p>
            <a:pPr lvl="1"/>
            <a:r>
              <a:rPr lang="en-GB" dirty="0" smtClean="0"/>
              <a:t>do </a:t>
            </a:r>
            <a:r>
              <a:rPr lang="en-GB" dirty="0"/>
              <a:t>what they are supposed to </a:t>
            </a:r>
            <a:r>
              <a:rPr lang="en-GB" dirty="0" smtClean="0"/>
              <a:t>do</a:t>
            </a:r>
          </a:p>
          <a:p>
            <a:pPr>
              <a:spcBef>
                <a:spcPts val="1200"/>
              </a:spcBef>
            </a:pPr>
            <a:r>
              <a:rPr lang="en-GB" b="1" dirty="0" smtClean="0"/>
              <a:t>Assigned leaders reaching beyond</a:t>
            </a:r>
          </a:p>
          <a:p>
            <a:pPr lvl="1"/>
            <a:r>
              <a:rPr lang="en-GB" dirty="0" smtClean="0"/>
              <a:t>lead </a:t>
            </a:r>
            <a:r>
              <a:rPr lang="en-GB" dirty="0"/>
              <a:t>their own organisations but </a:t>
            </a:r>
            <a:r>
              <a:rPr lang="en-GB" dirty="0" smtClean="0"/>
              <a:t>also </a:t>
            </a:r>
            <a:r>
              <a:rPr lang="en-GB" dirty="0"/>
              <a:t>aim to influence actors beyond their formal assignment </a:t>
            </a:r>
            <a:endParaRPr lang="en-GB" dirty="0" smtClean="0"/>
          </a:p>
          <a:p>
            <a:pPr lvl="1"/>
            <a:r>
              <a:rPr lang="en-GB" dirty="0" smtClean="0"/>
              <a:t>aim </a:t>
            </a:r>
            <a:r>
              <a:rPr lang="en-GB" dirty="0"/>
              <a:t>to exercise influence by, with and through other actors</a:t>
            </a:r>
            <a:r>
              <a:rPr lang="en-GB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GB" b="1" dirty="0" smtClean="0"/>
              <a:t>Non-assigned leaders</a:t>
            </a:r>
          </a:p>
          <a:p>
            <a:pPr lvl="1"/>
            <a:r>
              <a:rPr lang="en-GB" dirty="0" smtClean="0"/>
              <a:t>willingness </a:t>
            </a:r>
            <a:r>
              <a:rPr lang="en-GB" dirty="0"/>
              <a:t>and </a:t>
            </a:r>
            <a:r>
              <a:rPr lang="en-GB" dirty="0" smtClean="0"/>
              <a:t>capabilities to </a:t>
            </a:r>
            <a:r>
              <a:rPr lang="en-GB" dirty="0"/>
              <a:t>take leadership </a:t>
            </a:r>
            <a:r>
              <a:rPr lang="en-GB" dirty="0" smtClean="0"/>
              <a:t>position</a:t>
            </a:r>
          </a:p>
          <a:p>
            <a:pPr lvl="1"/>
            <a:r>
              <a:rPr lang="en-GB" dirty="0" smtClean="0"/>
              <a:t>do </a:t>
            </a:r>
            <a:r>
              <a:rPr lang="en-GB" dirty="0"/>
              <a:t>what they are not supposed do but what they feel needs to be done.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971600" y="3654425"/>
            <a:ext cx="7300913" cy="107071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Conclusions</a:t>
            </a:r>
            <a:endParaRPr lang="en-US" sz="2800" dirty="0" smtClean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48272"/>
            <a:ext cx="7632848" cy="4781128"/>
          </a:xfrm>
        </p:spPr>
        <p:txBody>
          <a:bodyPr>
            <a:normAutofit fontScale="92500"/>
          </a:bodyPr>
          <a:lstStyle/>
          <a:p>
            <a:pPr>
              <a:spcBef>
                <a:spcPts val="1000"/>
              </a:spcBef>
            </a:pPr>
            <a:r>
              <a:rPr lang="en-US" sz="2400" dirty="0" smtClean="0"/>
              <a:t>Growing (but still limited) literature, and emerging consensus, on the nature, origins and expression of place leadership </a:t>
            </a:r>
            <a:endParaRPr lang="en-US" sz="2400" dirty="0" smtClean="0"/>
          </a:p>
          <a:p>
            <a:pPr>
              <a:spcBef>
                <a:spcPts val="1000"/>
              </a:spcBef>
            </a:pPr>
            <a:r>
              <a:rPr lang="en-US" sz="2400" dirty="0" smtClean="0"/>
              <a:t>A series of studies concluding the problem is poor leadership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Place </a:t>
            </a:r>
            <a:r>
              <a:rPr lang="en-US" sz="2400" dirty="0" smtClean="0"/>
              <a:t>leadership still is the missing factor in the regional development puzzle </a:t>
            </a:r>
            <a:r>
              <a:rPr lang="en-US" sz="1700" dirty="0" smtClean="0"/>
              <a:t>(Rodriguez-Pose 2013)</a:t>
            </a:r>
          </a:p>
          <a:p>
            <a:pPr>
              <a:spcBef>
                <a:spcPts val="1000"/>
              </a:spcBef>
            </a:pPr>
            <a:endParaRPr lang="en-US" sz="1600" dirty="0" smtClean="0"/>
          </a:p>
          <a:p>
            <a:pPr>
              <a:spcBef>
                <a:spcPts val="1000"/>
              </a:spcBef>
            </a:pPr>
            <a:r>
              <a:rPr lang="en-AU" sz="2400" dirty="0" smtClean="0"/>
              <a:t>Andrew Beer: Is Place Leadership the Higgs Boson of the Social Sciences?</a:t>
            </a:r>
          </a:p>
          <a:p>
            <a:pPr>
              <a:spcBef>
                <a:spcPts val="1000"/>
              </a:spcBef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043608" y="1412776"/>
            <a:ext cx="6563072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080"/>
                </a:solidFill>
                <a:latin typeface="Arial" pitchFamily="34" charset="0"/>
                <a:ea typeface="Arial" pitchFamily="-65" charset="0"/>
                <a:cs typeface="Arial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charset="0"/>
                <a:ea typeface="Arial" pitchFamily="-65" charset="0"/>
                <a:cs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charset="0"/>
                <a:ea typeface="Arial" pitchFamily="-65" charset="0"/>
                <a:cs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charset="0"/>
                <a:ea typeface="Arial" pitchFamily="-65" charset="0"/>
                <a:cs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Arial" charset="0"/>
                <a:ea typeface="Arial" pitchFamily="-65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AU" sz="3200" dirty="0" smtClean="0"/>
              <a:t>What do we know?</a:t>
            </a:r>
            <a:endParaRPr lang="en-AU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2378297"/>
            <a:ext cx="7848872" cy="4421088"/>
          </a:xfrm>
        </p:spPr>
        <p:txBody>
          <a:bodyPr>
            <a:normAutofit/>
          </a:bodyPr>
          <a:lstStyle/>
          <a:p>
            <a:pPr marL="812800" lvl="1" indent="0">
              <a:buNone/>
            </a:pPr>
            <a:r>
              <a:rPr lang="en-AU" sz="2400" b="1" dirty="0" smtClean="0"/>
              <a:t>Place leadership</a:t>
            </a:r>
          </a:p>
          <a:p>
            <a:pPr lvl="2">
              <a:buFont typeface="Arial"/>
              <a:buChar char="•"/>
            </a:pPr>
            <a:r>
              <a:rPr lang="en-AU" sz="2000" dirty="0"/>
              <a:t>A</a:t>
            </a:r>
            <a:r>
              <a:rPr lang="en-AU" sz="2000" dirty="0" smtClean="0"/>
              <a:t>ppears to be important </a:t>
            </a:r>
          </a:p>
          <a:p>
            <a:pPr lvl="2">
              <a:buFont typeface="Arial"/>
              <a:buChar char="•"/>
            </a:pPr>
            <a:r>
              <a:rPr lang="en-AU" sz="2000" dirty="0" smtClean="0"/>
              <a:t>Can deliver positive outcomes (but also negative)</a:t>
            </a:r>
          </a:p>
          <a:p>
            <a:pPr lvl="2">
              <a:buFont typeface="Arial"/>
              <a:buChar char="•"/>
            </a:pPr>
            <a:r>
              <a:rPr lang="en-AU" sz="2000" dirty="0" smtClean="0"/>
              <a:t>Has characteristics we can describe (Higgs-Boson thing)</a:t>
            </a:r>
          </a:p>
          <a:p>
            <a:pPr lvl="2">
              <a:buFont typeface="Arial"/>
              <a:buChar char="•"/>
            </a:pPr>
            <a:r>
              <a:rPr lang="en-AU" sz="2000" dirty="0" smtClean="0"/>
              <a:t>Most usually understood through case studies </a:t>
            </a:r>
          </a:p>
          <a:p>
            <a:pPr marL="914400" lvl="2" indent="0">
              <a:buNone/>
            </a:pPr>
            <a:endParaRPr lang="en-AU" sz="2000" dirty="0" smtClean="0"/>
          </a:p>
          <a:p>
            <a:pPr lvl="2">
              <a:buFont typeface="Arial"/>
              <a:buChar char="•"/>
            </a:pPr>
            <a:r>
              <a:rPr lang="en-AU" sz="2000" b="1" dirty="0" smtClean="0"/>
              <a:t>BUT</a:t>
            </a:r>
          </a:p>
          <a:p>
            <a:pPr lvl="3">
              <a:buFont typeface="Courier New" charset="0"/>
              <a:buChar char="o"/>
            </a:pPr>
            <a:r>
              <a:rPr lang="en-AU" sz="2000" dirty="0"/>
              <a:t>Too great a focus on ‘good news</a:t>
            </a:r>
            <a:r>
              <a:rPr lang="en-AU" sz="2000" dirty="0" smtClean="0"/>
              <a:t>’ and case studies</a:t>
            </a:r>
            <a:endParaRPr lang="en-AU" sz="2000" dirty="0"/>
          </a:p>
          <a:p>
            <a:pPr lvl="3">
              <a:buFont typeface="Courier New" charset="0"/>
              <a:buChar char="o"/>
            </a:pPr>
            <a:r>
              <a:rPr lang="en-AU" sz="2000" dirty="0"/>
              <a:t>The challenge of ‘</a:t>
            </a:r>
            <a:r>
              <a:rPr lang="en-AU" sz="2000" dirty="0" smtClean="0"/>
              <a:t>contingencies’ - comparative studies called for</a:t>
            </a:r>
          </a:p>
          <a:p>
            <a:pPr lvl="3">
              <a:buFont typeface="Courier New" charset="0"/>
              <a:buChar char="o"/>
            </a:pPr>
            <a:r>
              <a:rPr lang="en-AU" sz="2000" dirty="0"/>
              <a:t>Key relationship between governance and </a:t>
            </a:r>
            <a:r>
              <a:rPr lang="en-AU" sz="2000" dirty="0" smtClean="0"/>
              <a:t>leadership</a:t>
            </a:r>
            <a:endParaRPr lang="en-AU" sz="2000" dirty="0"/>
          </a:p>
          <a:p>
            <a:pPr lvl="1"/>
            <a:endParaRPr lang="en-AU" sz="1600" dirty="0" smtClean="0"/>
          </a:p>
          <a:p>
            <a:pPr lvl="1"/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9831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2284611"/>
            <a:ext cx="7488832" cy="3306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ts val="450"/>
              </a:spcBef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Arial" charset="0"/>
              </a:rPr>
              <a:t>Effective development </a:t>
            </a:r>
            <a:endParaRPr lang="en-US" altLang="en-US" sz="2400" b="1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Arial" charset="0"/>
              </a:rPr>
              <a:t>efforts call for leadership</a:t>
            </a:r>
            <a:endParaRPr lang="en-US" altLang="en-US" sz="2400" b="1" dirty="0">
              <a:solidFill>
                <a:schemeClr val="tx1"/>
              </a:solidFill>
              <a:latin typeface="Arial" charset="0"/>
            </a:endParaRPr>
          </a:p>
          <a:p>
            <a:pPr marL="0" indent="0" algn="ctr" eaLnBrk="1" hangingPunct="1">
              <a:spcBef>
                <a:spcPts val="450"/>
              </a:spcBef>
              <a:buNone/>
            </a:pPr>
            <a:endParaRPr lang="en-US" altLang="en-US" dirty="0">
              <a:solidFill>
                <a:schemeClr val="tx1"/>
              </a:solidFill>
              <a:latin typeface="Arial" charset="0"/>
            </a:endParaRPr>
          </a:p>
          <a:p>
            <a:pPr marL="0" indent="0" algn="ctr" eaLnBrk="1" hangingPunct="1">
              <a:spcBef>
                <a:spcPts val="45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latin typeface="Arial" charset="0"/>
              </a:rPr>
              <a:t>What is the right place for individuals </a:t>
            </a:r>
            <a:endParaRPr lang="en-US" altLang="en-US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in </a:t>
            </a:r>
            <a:r>
              <a:rPr lang="en-US" altLang="en-US" dirty="0">
                <a:solidFill>
                  <a:schemeClr val="tx1"/>
                </a:solidFill>
                <a:latin typeface="Arial" charset="0"/>
              </a:rPr>
              <a:t>economic transformation of 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regions/locations?</a:t>
            </a:r>
            <a:endParaRPr lang="en-US" altLang="en-US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ts val="450"/>
              </a:spcBef>
            </a:pPr>
            <a:endParaRPr lang="en-US" altLang="en-US" dirty="0">
              <a:solidFill>
                <a:schemeClr val="tx1"/>
              </a:solidFill>
              <a:latin typeface="Arial" charset="0"/>
            </a:endParaRPr>
          </a:p>
          <a:p>
            <a:pPr marL="0" indent="0" algn="ctr" eaLnBrk="1" hangingPunct="1">
              <a:spcBef>
                <a:spcPts val="45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latin typeface="Arial" charset="0"/>
              </a:rPr>
              <a:t>”Do individuals make history, or does history </a:t>
            </a:r>
            <a:endParaRPr lang="en-US" altLang="en-US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make </a:t>
            </a:r>
            <a:r>
              <a:rPr lang="en-US" altLang="en-US" dirty="0">
                <a:solidFill>
                  <a:schemeClr val="tx1"/>
                </a:solidFill>
                <a:latin typeface="Arial" charset="0"/>
              </a:rPr>
              <a:t>individuals who make history</a:t>
            </a: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?”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Arial" charset="0"/>
              </a:rPr>
              <a:t>(Richard Samuels</a:t>
            </a:r>
            <a:r>
              <a:rPr lang="en-US" altLang="en-US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74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255237" y="2984274"/>
            <a:ext cx="4741030" cy="3161680"/>
            <a:chOff x="2267744" y="2984274"/>
            <a:chExt cx="4741030" cy="31616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7744" y="3004986"/>
              <a:ext cx="2060049" cy="314096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2040" y="2984274"/>
              <a:ext cx="2076734" cy="314096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07504" y="764704"/>
            <a:ext cx="90364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b="0" dirty="0">
                <a:latin typeface="Arial" charset="0"/>
                <a:ea typeface="Arial" charset="0"/>
                <a:cs typeface="Arial" charset="0"/>
              </a:rPr>
              <a:t>Who influences whom, how, </a:t>
            </a:r>
            <a:endParaRPr lang="en-GB" b="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GB" b="0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GB" b="0" dirty="0">
                <a:latin typeface="Arial" charset="0"/>
                <a:ea typeface="Arial" charset="0"/>
                <a:cs typeface="Arial" charset="0"/>
              </a:rPr>
              <a:t>what purpose and </a:t>
            </a:r>
            <a:endParaRPr lang="en-GB" b="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GB" b="0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GB" b="0" dirty="0">
                <a:latin typeface="Arial" charset="0"/>
                <a:ea typeface="Arial" charset="0"/>
                <a:cs typeface="Arial" charset="0"/>
              </a:rPr>
              <a:t>what kind of context </a:t>
            </a:r>
            <a:endParaRPr lang="en-GB" b="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en-GB" b="0" dirty="0" smtClean="0">
                <a:latin typeface="Arial" charset="0"/>
                <a:ea typeface="Arial" charset="0"/>
                <a:cs typeface="Arial" charset="0"/>
              </a:rPr>
              <a:t>– and </a:t>
            </a:r>
            <a:r>
              <a:rPr lang="en-GB" b="0" dirty="0">
                <a:latin typeface="Arial" charset="0"/>
                <a:ea typeface="Arial" charset="0"/>
                <a:cs typeface="Arial" charset="0"/>
              </a:rPr>
              <a:t>with what outcomes?</a:t>
            </a:r>
            <a:endParaRPr lang="en-US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971600" y="3654425"/>
            <a:ext cx="7300913" cy="107071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What is leadership all about</a:t>
            </a:r>
            <a:r>
              <a:rPr lang="en-US" sz="2800" dirty="0" smtClean="0"/>
              <a:t>?</a:t>
            </a:r>
            <a:endParaRPr lang="en-US" sz="2800" dirty="0" smtClean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75713" y="265113"/>
            <a:ext cx="26828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9pPr>
          </a:lstStyle>
          <a:p>
            <a:pPr eaLnBrk="1" hangingPunct="1"/>
            <a:fld id="{86757BB9-B363-B04F-BCD7-293A5368D59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2457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61938"/>
            <a:ext cx="270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2"/>
          <p:cNvSpPr>
            <a:spLocks noChangeShapeType="1"/>
          </p:cNvSpPr>
          <p:nvPr/>
        </p:nvSpPr>
        <p:spPr bwMode="auto">
          <a:xfrm rot="10800000">
            <a:off x="5929313" y="977900"/>
            <a:ext cx="2805112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1" name="Rectangle 3"/>
          <p:cNvSpPr>
            <a:spLocks/>
          </p:cNvSpPr>
          <p:nvPr/>
        </p:nvSpPr>
        <p:spPr bwMode="auto">
          <a:xfrm>
            <a:off x="5857875" y="498475"/>
            <a:ext cx="287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9pPr>
          </a:lstStyle>
          <a:p>
            <a:pPr algn="r" eaLnBrk="1" hangingPunct="1">
              <a:spcBef>
                <a:spcPts val="375"/>
              </a:spcBef>
            </a:pPr>
            <a:r>
              <a:rPr lang="en-US" altLang="en-US" sz="1400" b="0">
                <a:solidFill>
                  <a:srgbClr val="A6A6A6"/>
                </a:solidFill>
                <a:latin typeface="Calibri Bold" charset="0"/>
                <a:sym typeface="Calibri Bold" charset="0"/>
              </a:rPr>
              <a:t>Markku Sotarauta</a:t>
            </a:r>
          </a:p>
        </p:txBody>
      </p:sp>
      <p:pic>
        <p:nvPicPr>
          <p:cNvPr id="2458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 r="77765" b="85760"/>
          <a:stretch>
            <a:fillRect/>
          </a:stretch>
        </p:blipFill>
        <p:spPr bwMode="auto">
          <a:xfrm>
            <a:off x="800100" y="838200"/>
            <a:ext cx="2235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5"/>
          <p:cNvSpPr>
            <a:spLocks/>
          </p:cNvSpPr>
          <p:nvPr/>
        </p:nvSpPr>
        <p:spPr bwMode="auto">
          <a:xfrm>
            <a:off x="0" y="0"/>
            <a:ext cx="91567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6859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0"/>
            <a:ext cx="3792537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13125"/>
            <a:ext cx="4064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886200"/>
            <a:ext cx="3810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2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Grp="1" noChangeArrowheads="1"/>
          </p:cNvSpPr>
          <p:nvPr>
            <p:ph type="title"/>
          </p:nvPr>
        </p:nvSpPr>
        <p:spPr>
          <a:xfrm>
            <a:off x="4652963" y="1028700"/>
            <a:ext cx="4067175" cy="1104900"/>
          </a:xfrm>
        </p:spPr>
        <p:txBody>
          <a:bodyPr lIns="25400" tIns="25400" rIns="25400" bIns="25400" anchor="t"/>
          <a:lstStyle/>
          <a:p>
            <a:pPr eaLnBrk="1" hangingPunct="1"/>
            <a:endParaRPr lang="en-US" alt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75713" y="265113"/>
            <a:ext cx="268287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9pPr>
          </a:lstStyle>
          <a:p>
            <a:pPr eaLnBrk="1" hangingPunct="1"/>
            <a:fld id="{F6F7C556-7746-EB4F-B5C7-D297A6D06169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2560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61938"/>
            <a:ext cx="270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2"/>
          <p:cNvSpPr>
            <a:spLocks noChangeShapeType="1"/>
          </p:cNvSpPr>
          <p:nvPr/>
        </p:nvSpPr>
        <p:spPr bwMode="auto">
          <a:xfrm rot="10800000">
            <a:off x="5929313" y="977900"/>
            <a:ext cx="2805112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Rectangle 3"/>
          <p:cNvSpPr>
            <a:spLocks/>
          </p:cNvSpPr>
          <p:nvPr/>
        </p:nvSpPr>
        <p:spPr bwMode="auto">
          <a:xfrm>
            <a:off x="5857875" y="498475"/>
            <a:ext cx="2870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9pPr>
          </a:lstStyle>
          <a:p>
            <a:pPr algn="r" eaLnBrk="1" hangingPunct="1">
              <a:spcBef>
                <a:spcPts val="375"/>
              </a:spcBef>
            </a:pPr>
            <a:r>
              <a:rPr lang="en-US" altLang="en-US" sz="1400" b="0">
                <a:solidFill>
                  <a:srgbClr val="A6A6A6"/>
                </a:solidFill>
                <a:latin typeface="Calibri Bold" charset="0"/>
                <a:sym typeface="Calibri Bold" charset="0"/>
              </a:rPr>
              <a:t>Markku Sotarauta</a:t>
            </a:r>
          </a:p>
        </p:txBody>
      </p:sp>
      <p:pic>
        <p:nvPicPr>
          <p:cNvPr id="2560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 r="77765" b="85760"/>
          <a:stretch>
            <a:fillRect/>
          </a:stretch>
        </p:blipFill>
        <p:spPr bwMode="auto">
          <a:xfrm>
            <a:off x="800100" y="838200"/>
            <a:ext cx="2235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/>
          </p:cNvSpPr>
          <p:nvPr/>
        </p:nvSpPr>
        <p:spPr bwMode="auto">
          <a:xfrm>
            <a:off x="-200025" y="-303213"/>
            <a:ext cx="9356725" cy="7161213"/>
          </a:xfrm>
          <a:prstGeom prst="rect">
            <a:avLst/>
          </a:prstGeom>
          <a:solidFill>
            <a:srgbClr val="FFFFFF"/>
          </a:solidFill>
          <a:ln w="9525">
            <a:solidFill>
              <a:srgbClr val="1972B5"/>
            </a:solidFill>
            <a:round/>
            <a:headEnd/>
            <a:tailEnd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>
            <a:lvl1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1pPr>
            <a:lvl2pPr marL="37931725" indent="-37474525"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2pPr>
            <a:lvl3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3pPr>
            <a:lvl4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4pPr>
            <a:lvl5pPr eaLnBrk="0" hangingPunct="0"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imes New Roman" charset="0"/>
                <a:ea typeface="ヒラギノ明朝 ProN W6" charset="-128"/>
                <a:sym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515938"/>
            <a:ext cx="3048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-147638"/>
            <a:ext cx="2119312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-122238"/>
            <a:ext cx="1690688" cy="21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3038475"/>
            <a:ext cx="257492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962525"/>
            <a:ext cx="3294063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557463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-100013"/>
            <a:ext cx="2927351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468813"/>
            <a:ext cx="22542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8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505200" cy="685800"/>
          </a:xfrm>
        </p:spPr>
        <p:txBody>
          <a:bodyPr anchor="t"/>
          <a:lstStyle/>
          <a:p>
            <a:r>
              <a:rPr lang="en-US" altLang="en-US" sz="3200" dirty="0">
                <a:latin typeface="Arial" charset="0"/>
                <a:ea typeface="Arial" charset="0"/>
                <a:cs typeface="Arial" charset="0"/>
              </a:rPr>
              <a:t>To put it </a:t>
            </a:r>
            <a:r>
              <a:rPr lang="en-US" altLang="en-US" sz="3200" dirty="0" smtClean="0">
                <a:latin typeface="Arial" charset="0"/>
                <a:ea typeface="Arial" charset="0"/>
                <a:cs typeface="Arial" charset="0"/>
              </a:rPr>
              <a:t>simply I</a:t>
            </a:r>
            <a:endParaRPr lang="en-US" alt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676400" y="2713038"/>
            <a:ext cx="5791200" cy="36115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en-US" sz="2800">
                <a:latin typeface="Arial" charset="0"/>
                <a:ea typeface="Arial" charset="0"/>
                <a:cs typeface="Arial" charset="0"/>
              </a:rPr>
              <a:t>Leadership is about creating a way for people to contribute to making something different happen</a:t>
            </a:r>
          </a:p>
        </p:txBody>
      </p:sp>
    </p:spTree>
    <p:extLst>
      <p:ext uri="{BB962C8B-B14F-4D97-AF65-F5344CB8AC3E}">
        <p14:creationId xmlns:p14="http://schemas.microsoft.com/office/powerpoint/2010/main" val="18249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169244"/>
            <a:ext cx="7754938" cy="4356100"/>
          </a:xfrm>
        </p:spPr>
        <p:txBody>
          <a:bodyPr/>
          <a:lstStyle/>
          <a:p>
            <a:pPr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GB" sz="2400" dirty="0" smtClean="0">
                <a:cs typeface="+mn-cs"/>
              </a:rPr>
              <a:t>To go before or to show the way </a:t>
            </a:r>
          </a:p>
          <a:p>
            <a:pPr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GB" sz="2400" dirty="0" smtClean="0">
                <a:cs typeface="+mn-cs"/>
              </a:rPr>
              <a:t>To influence or to induce</a:t>
            </a:r>
          </a:p>
          <a:p>
            <a:pPr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GB" sz="2400" dirty="0" smtClean="0">
                <a:cs typeface="+mn-cs"/>
              </a:rPr>
              <a:t>To go head of or in advance of </a:t>
            </a:r>
          </a:p>
          <a:p>
            <a:pPr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GB" sz="2400" dirty="0" smtClean="0">
                <a:cs typeface="+mn-cs"/>
              </a:rPr>
              <a:t>To have the advantage over </a:t>
            </a:r>
          </a:p>
          <a:p>
            <a:pPr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GB" sz="2400" dirty="0" smtClean="0">
                <a:cs typeface="+mn-cs"/>
              </a:rPr>
              <a:t>To act as leader </a:t>
            </a:r>
          </a:p>
          <a:p>
            <a:pPr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GB" sz="2400" dirty="0" smtClean="0">
                <a:cs typeface="+mn-cs"/>
              </a:rPr>
              <a:t>To go through or pass </a:t>
            </a:r>
          </a:p>
          <a:p>
            <a:pPr>
              <a:spcBef>
                <a:spcPts val="1000"/>
              </a:spcBef>
              <a:buSzTx/>
              <a:buFont typeface="Arial"/>
              <a:buChar char="•"/>
              <a:defRPr/>
            </a:pPr>
            <a:r>
              <a:rPr lang="en-GB" sz="2400" dirty="0" smtClean="0">
                <a:cs typeface="+mn-cs"/>
              </a:rPr>
              <a:t>To act as guide</a:t>
            </a:r>
            <a:r>
              <a:rPr lang="en-GB" dirty="0" smtClean="0">
                <a:cs typeface="+mn-cs"/>
              </a:rPr>
              <a:t> </a:t>
            </a:r>
          </a:p>
          <a:p>
            <a:pPr lvl="1">
              <a:spcBef>
                <a:spcPts val="1000"/>
              </a:spcBef>
              <a:buClr>
                <a:schemeClr val="accent2"/>
              </a:buClr>
              <a:buSzTx/>
              <a:buFont typeface="Monotype Sorts" charset="0"/>
              <a:buNone/>
              <a:defRPr/>
            </a:pPr>
            <a:r>
              <a:rPr lang="en-GB" sz="1600" dirty="0" smtClean="0"/>
              <a:t>	(Webster’s dictionary)</a:t>
            </a:r>
          </a:p>
          <a:p>
            <a:pPr>
              <a:defRPr/>
            </a:pPr>
            <a:endParaRPr lang="fi-FI" sz="1800" dirty="0" smtClean="0"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505200" cy="685800"/>
          </a:xfrm>
        </p:spPr>
        <p:txBody>
          <a:bodyPr anchor="t"/>
          <a:lstStyle/>
          <a:p>
            <a:r>
              <a:rPr lang="en-US" altLang="en-US" sz="3200" dirty="0">
                <a:latin typeface="Arial" charset="0"/>
                <a:ea typeface="Arial" charset="0"/>
                <a:cs typeface="Arial" charset="0"/>
              </a:rPr>
              <a:t>To put it </a:t>
            </a:r>
            <a:r>
              <a:rPr lang="en-US" altLang="en-US" sz="3200" dirty="0" smtClean="0">
                <a:latin typeface="Arial" charset="0"/>
                <a:ea typeface="Arial" charset="0"/>
                <a:cs typeface="Arial" charset="0"/>
              </a:rPr>
              <a:t>simply II</a:t>
            </a:r>
            <a:endParaRPr lang="en-US" alt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ctrTitle"/>
          </p:nvPr>
        </p:nvSpPr>
        <p:spPr>
          <a:xfrm>
            <a:off x="971600" y="3654425"/>
            <a:ext cx="7300913" cy="107071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Why place leadership?</a:t>
            </a:r>
            <a:endParaRPr lang="en-US" sz="2800" dirty="0" smtClean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4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ohja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E75B6"/>
      </a:accent1>
      <a:accent2>
        <a:srgbClr val="3093DE"/>
      </a:accent2>
      <a:accent3>
        <a:srgbClr val="FFFFFF"/>
      </a:accent3>
      <a:accent4>
        <a:srgbClr val="000000"/>
      </a:accent4>
      <a:accent5>
        <a:srgbClr val="ABBDD7"/>
      </a:accent5>
      <a:accent6>
        <a:srgbClr val="2A85C9"/>
      </a:accent6>
      <a:hlink>
        <a:srgbClr val="75B7E9"/>
      </a:hlink>
      <a:folHlink>
        <a:srgbClr val="A7D1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MS_pohja.potx</Template>
  <TotalTime>3875</TotalTime>
  <Pages>0</Pages>
  <Words>1268</Words>
  <Characters>0</Characters>
  <Application>Microsoft Macintosh PowerPoint</Application>
  <PresentationFormat>On-screen Show (4:3)</PresentationFormat>
  <Lines>0</Lines>
  <Paragraphs>199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 Hebrew</vt:lpstr>
      <vt:lpstr>Calibri</vt:lpstr>
      <vt:lpstr>Calibri Bold</vt:lpstr>
      <vt:lpstr>Courier New</vt:lpstr>
      <vt:lpstr>Lucida Grande</vt:lpstr>
      <vt:lpstr>Monotype Sorts</vt:lpstr>
      <vt:lpstr>ＭＳ Ｐゴシック</vt:lpstr>
      <vt:lpstr>Times New Roman</vt:lpstr>
      <vt:lpstr>Wingdings</vt:lpstr>
      <vt:lpstr>ヒラギノ明朝 ProN W6</vt:lpstr>
      <vt:lpstr>Arial</vt:lpstr>
      <vt:lpstr>MS_pohja</vt:lpstr>
      <vt:lpstr>Place leadership and governance  </vt:lpstr>
      <vt:lpstr>Content</vt:lpstr>
      <vt:lpstr>Place leadership</vt:lpstr>
      <vt:lpstr>    What is leadership all about?</vt:lpstr>
      <vt:lpstr>PowerPoint Presentation</vt:lpstr>
      <vt:lpstr>PowerPoint Presentation</vt:lpstr>
      <vt:lpstr>To put it simply I</vt:lpstr>
      <vt:lpstr>To put it simply II</vt:lpstr>
      <vt:lpstr>Why place leadership?</vt:lpstr>
      <vt:lpstr>My dear child</vt:lpstr>
      <vt:lpstr>Why place leadership</vt:lpstr>
      <vt:lpstr>Why place leadership</vt:lpstr>
      <vt:lpstr>PowerPoint Presentation</vt:lpstr>
      <vt:lpstr>Identifying place leadership</vt:lpstr>
      <vt:lpstr>Place is a unique  setting to study leadership</vt:lpstr>
      <vt:lpstr>Place leaders</vt:lpstr>
      <vt:lpstr>Place leadership </vt:lpstr>
      <vt:lpstr>Some observations from empirical studies</vt:lpstr>
      <vt:lpstr>Some observations from empirical studies</vt:lpstr>
      <vt:lpstr>PowerPoint Presentation</vt:lpstr>
      <vt:lpstr>PowerPoint Presentation</vt:lpstr>
      <vt:lpstr>The space place leaders have</vt:lpstr>
      <vt:lpstr>Leadership studies in the regional development context (Sotarauta &amp; Pulkkinen 2010)</vt:lpstr>
      <vt:lpstr>PowerPoint Presentation</vt:lpstr>
      <vt:lpstr>PowerPoint Presentation</vt:lpstr>
      <vt:lpstr>PowerPoint Presentation</vt:lpstr>
      <vt:lpstr>PowerPoint Presentation</vt:lpstr>
      <vt:lpstr>Three types of place leaders (Sotarauta 2016)</vt:lpstr>
      <vt:lpstr>Conclusions</vt:lpstr>
      <vt:lpstr>PowerPoint Presentation</vt:lpstr>
      <vt:lpstr>PowerPoint Presentation</vt:lpstr>
      <vt:lpstr>PowerPoint Presentation</vt:lpstr>
    </vt:vector>
  </TitlesOfParts>
  <Company>Professor, University of Tampere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Yliopistot yhteiskunnassa</dc:title>
  <dc:subject/>
  <dc:creator>Markku Sotarauta</dc:creator>
  <cp:keywords/>
  <dc:description/>
  <cp:lastModifiedBy>Markku Sotarauta</cp:lastModifiedBy>
  <cp:revision>735</cp:revision>
  <cp:lastPrinted>2011-04-26T06:27:53Z</cp:lastPrinted>
  <dcterms:created xsi:type="dcterms:W3CDTF">2012-01-15T14:51:19Z</dcterms:created>
  <dcterms:modified xsi:type="dcterms:W3CDTF">2016-09-09T11:56:26Z</dcterms:modified>
</cp:coreProperties>
</file>