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2" r:id="rId5"/>
    <p:sldId id="273" r:id="rId6"/>
    <p:sldId id="261" r:id="rId7"/>
    <p:sldId id="262" r:id="rId8"/>
    <p:sldId id="265" r:id="rId9"/>
    <p:sldId id="267" r:id="rId10"/>
    <p:sldId id="269" r:id="rId11"/>
    <p:sldId id="284" r:id="rId12"/>
    <p:sldId id="270" r:id="rId13"/>
    <p:sldId id="281" r:id="rId14"/>
    <p:sldId id="271" r:id="rId15"/>
    <p:sldId id="274" r:id="rId16"/>
    <p:sldId id="283" r:id="rId17"/>
    <p:sldId id="277" r:id="rId18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6DB17D6-BA80-4D85-9363-37EE69295B70}">
          <p14:sldIdLst>
            <p14:sldId id="256"/>
            <p14:sldId id="257"/>
            <p14:sldId id="258"/>
            <p14:sldId id="272"/>
            <p14:sldId id="273"/>
            <p14:sldId id="261"/>
            <p14:sldId id="262"/>
            <p14:sldId id="265"/>
            <p14:sldId id="267"/>
            <p14:sldId id="269"/>
            <p14:sldId id="284"/>
            <p14:sldId id="270"/>
            <p14:sldId id="281"/>
            <p14:sldId id="271"/>
            <p14:sldId id="274"/>
            <p14:sldId id="283"/>
            <p14:sldId id="277"/>
          </p14:sldIdLst>
        </p14:section>
        <p14:section name="Untitled Section" id="{3FBFE927-7B72-40D6-99C2-E067BBE57C17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wer, Bernadette" initials="B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46" autoAdjust="0"/>
  </p:normalViewPr>
  <p:slideViewPr>
    <p:cSldViewPr>
      <p:cViewPr>
        <p:scale>
          <a:sx n="111" d="100"/>
          <a:sy n="111" d="100"/>
        </p:scale>
        <p:origin x="-89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2" y="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EF0753-001D-496C-AFD3-21E342A0ED66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2" y="9360730"/>
            <a:ext cx="2911263" cy="492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82B3C-3197-456F-A0A3-45CD76015D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7526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5482" y="0"/>
            <a:ext cx="2911263" cy="4944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F181-8A4F-4AAC-A729-3C192D526DBB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1231900"/>
            <a:ext cx="4432300" cy="3325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830" y="4742815"/>
            <a:ext cx="5374640" cy="38804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5482" y="9360730"/>
            <a:ext cx="2911263" cy="4944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4AFAD-FCE5-4BF3-8F3D-235335CEB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357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5663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45619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500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690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09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432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4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38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339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F4AFAD-FCE5-4BF3-8F3D-235335CEB15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61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C5CE64-C95E-4CE6-BD0E-433DDE280788}" type="datetimeFigureOut">
              <a:rPr lang="en-GB" smtClean="0"/>
              <a:t>16/09/2016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8A67E62-8DFD-45A2-A06C-6B748E45BED4}" type="slidenum">
              <a:rPr lang="en-GB" smtClean="0"/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ustin.doran@ucc.i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g.ryan@ucc.ie" TargetMode="External"/><Relationship Id="rId4" Type="http://schemas.openxmlformats.org/officeDocument/2006/relationships/hyperlink" Target="mailto:b.power@ucc.i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12" y="2776587"/>
            <a:ext cx="2087562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1196752"/>
            <a:ext cx="7406640" cy="1472184"/>
          </a:xfrm>
        </p:spPr>
        <p:txBody>
          <a:bodyPr>
            <a:normAutofit fontScale="90000"/>
          </a:bodyPr>
          <a:lstStyle/>
          <a:p>
            <a:pPr algn="just"/>
            <a:r>
              <a:rPr lang="en-GB" dirty="0" smtClean="0"/>
              <a:t>The Effect Agglomeration Economies on Firm Deaths: A Comparison of Regional and Firm Based Approaches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4437112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By </a:t>
            </a:r>
          </a:p>
          <a:p>
            <a:r>
              <a:rPr lang="en-GB" dirty="0"/>
              <a:t>Justin Doran </a:t>
            </a:r>
            <a:r>
              <a:rPr lang="en-GB" sz="2800" i="1" dirty="0"/>
              <a:t>(University College Cork)</a:t>
            </a:r>
            <a:endParaRPr lang="en-GB" sz="2800" dirty="0"/>
          </a:p>
          <a:p>
            <a:r>
              <a:rPr lang="en-GB" dirty="0" smtClean="0"/>
              <a:t>Bernadette Power </a:t>
            </a:r>
            <a:r>
              <a:rPr lang="en-GB" sz="2200" i="1" dirty="0" smtClean="0"/>
              <a:t>(University College Cork)</a:t>
            </a:r>
          </a:p>
          <a:p>
            <a:r>
              <a:rPr lang="en-GB" smtClean="0"/>
              <a:t>Geraldine </a:t>
            </a:r>
            <a:r>
              <a:rPr lang="en-GB" dirty="0" smtClean="0"/>
              <a:t>Ryan</a:t>
            </a:r>
            <a:r>
              <a:rPr lang="en-GB" sz="2800" i="1" dirty="0"/>
              <a:t> </a:t>
            </a:r>
            <a:r>
              <a:rPr lang="en-GB" sz="2200" i="1" dirty="0"/>
              <a:t>(University College Cork)</a:t>
            </a:r>
            <a:endParaRPr lang="en-GB" sz="2200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180446"/>
            <a:ext cx="2160587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4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Measures of Agglomeration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04048" y="1628800"/>
                <a:ext cx="3929640" cy="5112568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GB" b="1" i="1" dirty="0" smtClean="0"/>
                  <a:t>Urbanisation </a:t>
                </a:r>
              </a:p>
              <a:p>
                <a:r>
                  <a:rPr lang="en-GB" dirty="0" smtClean="0"/>
                  <a:t>Population </a:t>
                </a:r>
                <a:r>
                  <a:rPr lang="en-GB" dirty="0"/>
                  <a:t>density in each </a:t>
                </a:r>
                <a:r>
                  <a:rPr lang="en-GB" dirty="0" smtClean="0"/>
                  <a:t>DED</a:t>
                </a:r>
              </a:p>
              <a:p>
                <a:endParaRPr lang="en-GB" dirty="0"/>
              </a:p>
              <a:p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𝑈𝐸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𝑃𝑂𝑃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𝐴𝑟𝑒𝑎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GB" dirty="0" smtClean="0"/>
              </a:p>
              <a:p>
                <a:r>
                  <a:rPr lang="en-GB" dirty="0" smtClean="0"/>
                  <a:t>where </a:t>
                </a:r>
                <a:r>
                  <a:rPr lang="en-GB" i="1" dirty="0" err="1"/>
                  <a:t>Area</a:t>
                </a:r>
                <a:r>
                  <a:rPr lang="en-GB" i="1" baseline="-25000" dirty="0" err="1"/>
                  <a:t>j</a:t>
                </a:r>
                <a:r>
                  <a:rPr lang="en-GB" i="1" dirty="0"/>
                  <a:t> </a:t>
                </a:r>
                <a:r>
                  <a:rPr lang="en-GB" dirty="0"/>
                  <a:t>is the area of </a:t>
                </a:r>
                <a:r>
                  <a:rPr lang="en-GB" dirty="0" smtClean="0"/>
                  <a:t>the </a:t>
                </a:r>
                <a:r>
                  <a:rPr lang="en-GB" dirty="0"/>
                  <a:t>DED (Km</a:t>
                </a:r>
                <a:r>
                  <a:rPr lang="en-GB" baseline="30000" dirty="0"/>
                  <a:t>2</a:t>
                </a:r>
                <a:r>
                  <a:rPr lang="en-GB" dirty="0"/>
                  <a:t>).</a:t>
                </a:r>
              </a:p>
              <a:p>
                <a:endParaRPr lang="en-GB" dirty="0"/>
              </a:p>
              <a:p>
                <a:pPr marL="82296" indent="0">
                  <a:buNone/>
                </a:pPr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4048" y="1628800"/>
                <a:ext cx="3929640" cy="5112568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663746" cy="48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6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43608" y="1506848"/>
                <a:ext cx="3888432" cy="5351152"/>
              </a:xfr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85000" lnSpcReduction="10000"/>
              </a:bodyPr>
              <a:lstStyle/>
              <a:p>
                <a:pPr marL="82296" indent="0">
                  <a:buNone/>
                </a:pPr>
                <a:r>
                  <a:rPr lang="en-GB" dirty="0" smtClean="0">
                    <a:solidFill>
                      <a:srgbClr val="00B0F0"/>
                    </a:solidFill>
                  </a:rPr>
                  <a:t>Regional </a:t>
                </a:r>
              </a:p>
              <a:p>
                <a:pPr marL="82296" indent="0">
                  <a:buNone/>
                </a:pPr>
                <a:r>
                  <a:rPr lang="en-GB" dirty="0" smtClean="0"/>
                  <a:t>A </a:t>
                </a:r>
                <a:r>
                  <a:rPr lang="en-GB" dirty="0">
                    <a:solidFill>
                      <a:srgbClr val="7030A0"/>
                    </a:solidFill>
                  </a:rPr>
                  <a:t>cross-sectional spatial autoregressive model </a:t>
                </a:r>
                <a:r>
                  <a:rPr lang="en-GB" dirty="0"/>
                  <a:t>of form: </a:t>
                </a:r>
              </a:p>
              <a:p>
                <a:pPr marL="82296" indent="0">
                  <a:buNone/>
                </a:pPr>
                <a:endParaRPr lang="en-GB" dirty="0" smtClean="0"/>
              </a:p>
              <a:p>
                <a:pPr marL="82296" indent="0">
                  <a:buNone/>
                </a:pPr>
                <a:endParaRPr lang="en-GB" sz="2200" dirty="0" smtClean="0"/>
              </a:p>
              <a:p>
                <a:pPr marL="82296" indent="0">
                  <a:buNone/>
                </a:pPr>
                <a:endParaRPr lang="en-GB" sz="2200" i="1" dirty="0" smtClean="0"/>
              </a:p>
              <a:p>
                <a:pPr marL="82296" indent="0">
                  <a:buNone/>
                </a:pPr>
                <a:endParaRPr lang="en-GB" sz="2200" i="1" dirty="0" smtClean="0"/>
              </a:p>
              <a:p>
                <a:pPr marL="82296" indent="0">
                  <a:buNone/>
                </a:pPr>
                <a:endParaRPr lang="en-GB" sz="2200" i="1" dirty="0"/>
              </a:p>
              <a:p>
                <a:pPr marL="82296" indent="0">
                  <a:buNone/>
                </a:pPr>
                <a:endParaRPr lang="en-GB" sz="2200" i="1" dirty="0" smtClean="0"/>
              </a:p>
              <a:p>
                <a:pPr marL="82296" indent="0">
                  <a:buNone/>
                </a:pPr>
                <a:r>
                  <a:rPr lang="en-GB" sz="2200" i="1" dirty="0" err="1" smtClean="0"/>
                  <a:t>dj</a:t>
                </a:r>
                <a:r>
                  <a:rPr lang="en-GB" sz="2200" dirty="0" smtClean="0"/>
                  <a:t> –  average yearly death rate in DED j</a:t>
                </a:r>
              </a:p>
              <a:p>
                <a:pPr marL="82296" indent="0">
                  <a:buNone/>
                </a:pPr>
                <a:r>
                  <a:rPr lang="en-GB" sz="2200" dirty="0" smtClean="0">
                    <a:solidFill>
                      <a:srgbClr val="7030A0"/>
                    </a:solidFill>
                  </a:rPr>
                  <a:t>Endogenous spatial lag </a:t>
                </a:r>
                <a:r>
                  <a:rPr lang="en-GB" sz="2200" dirty="0" smtClean="0"/>
                  <a:t>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sSub>
                      <m:sSubPr>
                        <m:ctrlPr>
                          <a:rPr lang="en-GB" sz="22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GB" sz="2200" dirty="0" smtClean="0"/>
                  <a:t> </a:t>
                </a:r>
              </a:p>
              <a:p>
                <a:pPr marL="82296" indent="0">
                  <a:buNone/>
                </a:pPr>
                <a:r>
                  <a:rPr lang="en-GB" sz="2200" dirty="0" smtClean="0">
                    <a:solidFill>
                      <a:srgbClr val="7030A0"/>
                    </a:solidFill>
                  </a:rPr>
                  <a:t>Spatial autoregressive error </a:t>
                </a:r>
                <a:r>
                  <a:rPr lang="en-GB" sz="2200" dirty="0" smtClean="0"/>
                  <a:t>term</a:t>
                </a:r>
                <a14:m>
                  <m:oMath xmlns:m="http://schemas.openxmlformats.org/officeDocument/2006/math">
                    <m:r>
                      <a:rPr lang="en-GB" sz="2200" b="0" i="1" smtClean="0">
                        <a:latin typeface="Cambria Math" panose="02040503050406030204" pitchFamily="18" charset="0"/>
                      </a:rPr>
                      <m:t> − </m:t>
                    </m:r>
                    <m:sSub>
                      <m:sSubPr>
                        <m:ctrlPr>
                          <a:rPr lang="en-GB" sz="22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200" dirty="0" smtClean="0"/>
              </a:p>
              <a:p>
                <a:pPr marL="82296" indent="0">
                  <a:buNone/>
                </a:pPr>
                <a:endParaRPr lang="en-GB" dirty="0"/>
              </a:p>
              <a:p>
                <a:pPr marL="82296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43608" y="1506848"/>
                <a:ext cx="3888432" cy="5351152"/>
              </a:xfrm>
              <a:blipFill rotWithShape="0">
                <a:blip r:embed="rId4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04048" y="1524000"/>
            <a:ext cx="3929640" cy="5334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Firm</a:t>
            </a:r>
          </a:p>
          <a:p>
            <a:pPr marL="82296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Complementary </a:t>
            </a:r>
            <a:r>
              <a:rPr lang="en-GB" dirty="0">
                <a:solidFill>
                  <a:srgbClr val="7030A0"/>
                </a:solidFill>
              </a:rPr>
              <a:t>log-log </a:t>
            </a:r>
            <a:r>
              <a:rPr lang="en-GB" dirty="0" smtClean="0">
                <a:solidFill>
                  <a:srgbClr val="7030A0"/>
                </a:solidFill>
              </a:rPr>
              <a:t>model </a:t>
            </a:r>
            <a:r>
              <a:rPr lang="en-GB" dirty="0" smtClean="0"/>
              <a:t>where we</a:t>
            </a:r>
            <a:endParaRPr lang="en-GB" dirty="0"/>
          </a:p>
          <a:p>
            <a:pPr marL="653796" indent="-571500" algn="just">
              <a:buAutoNum type="romanLcParenBoth"/>
            </a:pPr>
            <a:r>
              <a:rPr lang="en-GB" dirty="0" smtClean="0"/>
              <a:t>Correct the </a:t>
            </a:r>
            <a:r>
              <a:rPr lang="en-GB" dirty="0"/>
              <a:t>standard errors for </a:t>
            </a:r>
            <a:r>
              <a:rPr lang="en-GB" dirty="0">
                <a:solidFill>
                  <a:srgbClr val="7030A0"/>
                </a:solidFill>
              </a:rPr>
              <a:t>intraregional correlation in the errors by clustering based on DED </a:t>
            </a:r>
            <a:r>
              <a:rPr lang="en-GB" i="1" dirty="0">
                <a:solidFill>
                  <a:srgbClr val="7030A0"/>
                </a:solidFill>
              </a:rPr>
              <a:t>j</a:t>
            </a:r>
            <a:r>
              <a:rPr lang="en-GB" dirty="0">
                <a:solidFill>
                  <a:srgbClr val="7030A0"/>
                </a:solidFill>
              </a:rPr>
              <a:t> </a:t>
            </a:r>
            <a:r>
              <a:rPr lang="en-GB" dirty="0"/>
              <a:t>in the variance covariance matrix. </a:t>
            </a:r>
            <a:endParaRPr lang="en-GB" dirty="0" smtClean="0"/>
          </a:p>
          <a:p>
            <a:pPr marL="653796" indent="-571500" algn="just">
              <a:buAutoNum type="romanLcParenBoth"/>
            </a:pPr>
            <a:r>
              <a:rPr lang="en-GB" dirty="0" smtClean="0"/>
              <a:t>Include </a:t>
            </a:r>
            <a:r>
              <a:rPr lang="en-GB" dirty="0"/>
              <a:t>the </a:t>
            </a:r>
            <a:r>
              <a:rPr lang="en-GB" dirty="0">
                <a:solidFill>
                  <a:srgbClr val="7030A0"/>
                </a:solidFill>
              </a:rPr>
              <a:t>distance decay effect</a:t>
            </a:r>
            <a:r>
              <a:rPr lang="en-GB" dirty="0"/>
              <a:t> to control for the effect of agglomeration </a:t>
            </a:r>
            <a:r>
              <a:rPr lang="en-GB" dirty="0">
                <a:solidFill>
                  <a:srgbClr val="7030A0"/>
                </a:solidFill>
              </a:rPr>
              <a:t>externalities in neighbouring regions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435608" y="3351664"/>
          <a:ext cx="3064384" cy="100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Equation" r:id="rId5" imgW="1803400" imgH="482600" progId="Equation.3">
                  <p:embed/>
                </p:oleObj>
              </mc:Choice>
              <mc:Fallback>
                <p:oleObj name="Equation" r:id="rId5" imgW="1803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608" y="3351664"/>
                        <a:ext cx="3064384" cy="1008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122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2296"/>
            <a:r>
              <a:rPr lang="en-GB" b="1" i="1" dirty="0"/>
              <a:t>Distance Decay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435608" y="1628800"/>
                <a:ext cx="7498080" cy="4536504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marL="82296" indent="0">
                  <a:buNone/>
                </a:pPr>
                <a:r>
                  <a:rPr lang="en-GB" b="1" i="1" dirty="0" smtClean="0"/>
                  <a:t>Distance Decay</a:t>
                </a:r>
              </a:p>
              <a:p>
                <a:r>
                  <a:rPr lang="en-GB" dirty="0" smtClean="0"/>
                  <a:t>Weighted </a:t>
                </a:r>
                <a:r>
                  <a:rPr lang="en-GB" dirty="0"/>
                  <a:t>average values of each agglomeration variable </a:t>
                </a:r>
                <a:r>
                  <a:rPr lang="en-GB" i="1" dirty="0" err="1"/>
                  <a:t>X</a:t>
                </a:r>
                <a:r>
                  <a:rPr lang="en-GB" i="1" baseline="-25000" dirty="0" err="1"/>
                  <a:t>j</a:t>
                </a:r>
                <a:r>
                  <a:rPr lang="en-GB" dirty="0"/>
                  <a:t> are computed using spatial weights </a:t>
                </a:r>
                <a:r>
                  <a:rPr lang="en-GB" i="1" dirty="0" err="1"/>
                  <a:t>Wjr</a:t>
                </a:r>
                <a:r>
                  <a:rPr lang="en-GB" i="1" dirty="0"/>
                  <a:t> </a:t>
                </a:r>
                <a:r>
                  <a:rPr lang="en-GB" dirty="0"/>
                  <a:t>based on the inverse arc distance from the centroid of the region j and neighbouring region </a:t>
                </a:r>
                <a:r>
                  <a:rPr lang="en-GB" i="1" dirty="0"/>
                  <a:t>r </a:t>
                </a:r>
                <a:r>
                  <a:rPr lang="en-GB" dirty="0"/>
                  <a:t>as follows:</a:t>
                </a:r>
              </a:p>
              <a:p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𝐷𝐷𝐸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ctrlPr>
                          <a:rPr lang="en-GB" i="1">
                            <a:latin typeface="Cambria Math"/>
                          </a:rPr>
                        </m:ctrlPr>
                      </m:naryPr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sup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dirty="0"/>
              </a:p>
              <a:p>
                <a:endParaRPr lang="en-GB" dirty="0"/>
              </a:p>
              <a:p>
                <a:pPr marL="82296" indent="0">
                  <a:buNone/>
                </a:pPr>
                <a:endParaRPr lang="en-GB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35608" y="1628800"/>
                <a:ext cx="7498080" cy="4536504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97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5790768"/>
              </p:ext>
            </p:extLst>
          </p:nvPr>
        </p:nvGraphicFramePr>
        <p:xfrm>
          <a:off x="-1" y="-7"/>
          <a:ext cx="9144001" cy="5658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8029"/>
                <a:gridCol w="2517986"/>
                <a:gridCol w="2517986"/>
              </a:tblGrid>
              <a:tr h="5808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Variables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Cross-sectional spatial autoregressive model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Contemporary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Log </a:t>
                      </a:r>
                      <a:r>
                        <a:rPr lang="en-GB" sz="1600" dirty="0" err="1">
                          <a:effectLst/>
                        </a:rPr>
                        <a:t>log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Zero employees </a:t>
                      </a:r>
                      <a:r>
                        <a:rPr lang="en-GB" sz="1600" i="1" dirty="0" smtClean="0">
                          <a:effectLst/>
                        </a:rPr>
                        <a:t>(proportions /dummy)</a:t>
                      </a:r>
                      <a:endParaRPr lang="en-GB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0.126***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(0.0223)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2.016***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(0.0930)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1-4 employees </a:t>
                      </a:r>
                      <a:r>
                        <a:rPr lang="en-GB" sz="1600" i="1" dirty="0" smtClean="0">
                          <a:effectLst/>
                        </a:rPr>
                        <a:t>(proportions /dummy)</a:t>
                      </a:r>
                      <a:endParaRPr lang="en-GB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0.0733***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(0.0191)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1.783***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(0.0538)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5-9 </a:t>
                      </a:r>
                      <a:r>
                        <a:rPr lang="en-GB" sz="1600" dirty="0" smtClean="0">
                          <a:effectLst/>
                        </a:rPr>
                        <a:t>employees </a:t>
                      </a:r>
                      <a:r>
                        <a:rPr lang="en-GB" sz="1600" i="1" dirty="0" smtClean="0">
                          <a:effectLst/>
                        </a:rPr>
                        <a:t>(proportions /dummy)</a:t>
                      </a:r>
                      <a:endParaRPr lang="en-GB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0.0209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(0.0227)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0.589***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(0.0472)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10-49 employees</a:t>
                      </a:r>
                      <a:r>
                        <a:rPr lang="en-GB" sz="1600" kern="1200" dirty="0">
                          <a:effectLst/>
                        </a:rPr>
                        <a:t> (reference)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</a:rPr>
                        <a:t>50+ </a:t>
                      </a:r>
                      <a:r>
                        <a:rPr lang="en-GB" sz="1600" dirty="0" smtClean="0">
                          <a:effectLst/>
                        </a:rPr>
                        <a:t>employees </a:t>
                      </a:r>
                      <a:r>
                        <a:rPr lang="en-GB" sz="1600" i="1" dirty="0" smtClean="0">
                          <a:effectLst/>
                        </a:rPr>
                        <a:t>(proportions /dummy)</a:t>
                      </a:r>
                      <a:endParaRPr lang="en-GB" sz="1600" i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-0.0494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(0.0817)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-0.883***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(0.1330)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Related_variety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0.0438***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(0.0104)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0.0369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(0.0823)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Unrelated_variety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0.0288***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(0.0044)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0.039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(0.0488)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Location _quotient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-6.00e-05**</a:t>
                      </a: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2.49e-05</a:t>
                      </a:r>
                      <a:r>
                        <a:rPr lang="en-GB" sz="1600" i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-0.0019***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(0.0006)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Population_density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0.0057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(0.0054)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0.0995**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(0.0422)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Ln_(Related variety*W)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1.098***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(0.2470)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Ln_(Unrelated variety*W)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-0.577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(0.4870)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Ln_(Location quotient*W)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0.0689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(0.0559)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Ln_(Population_density*W)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-0.777**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(0.3740)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Constant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0.00819**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(0.00341)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-4.582***</a:t>
                      </a:r>
                      <a:r>
                        <a:rPr lang="en-GB" sz="1600" i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(0.75)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lambda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0.138**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0.0578)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98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rho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-0.168**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GB" sz="1600" i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-0.0688)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10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Observations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2,599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176,518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36512" y="5657671"/>
                <a:ext cx="9180512" cy="120032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Positive</a:t>
                </a:r>
                <a:r>
                  <a:rPr lang="en-GB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coefficients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indicate that larger values of </a:t>
                </a:r>
                <a:r>
                  <a:rPr lang="en-GB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GB" i="1" baseline="-25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GB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GB" dirty="0" smtClean="0">
                    <a:solidFill>
                      <a:srgbClr val="00B0F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increase  </a:t>
                </a:r>
                <a:r>
                  <a:rPr lang="en-GB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death (</a:t>
                </a:r>
                <a:r>
                  <a:rPr lang="en-GB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hazard) rates. </a:t>
                </a:r>
                <a:endParaRPr lang="en-GB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endParaRPr lang="en-GB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r>
                  <a:rPr lang="en-GB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Negative</a:t>
                </a:r>
                <a:r>
                  <a:rPr lang="en-GB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coefficients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p>
                        <m:r>
                          <a:rPr lang="en-GB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GB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indicate that larger values of </a:t>
                </a:r>
                <a:r>
                  <a:rPr lang="en-GB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GB" i="1" baseline="-25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n-GB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GB" dirty="0" smtClean="0">
                    <a:solidFill>
                      <a:srgbClr val="00B0F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reduce </a:t>
                </a:r>
                <a:r>
                  <a:rPr lang="en-GB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death (hazard) rates. 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5657671"/>
                <a:ext cx="9180512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397" t="-14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785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Findings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52173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Regional </a:t>
            </a:r>
          </a:p>
          <a:p>
            <a:pPr marL="82296" indent="0">
              <a:buNone/>
            </a:pPr>
            <a:endParaRPr lang="en-GB" sz="2400" dirty="0" smtClean="0"/>
          </a:p>
          <a:p>
            <a:pPr marL="82296" indent="0">
              <a:buNone/>
            </a:pPr>
            <a:r>
              <a:rPr lang="en-GB" sz="2400" dirty="0" smtClean="0"/>
              <a:t>Positive </a:t>
            </a:r>
            <a:r>
              <a:rPr lang="en-GB" sz="2400" dirty="0" smtClean="0">
                <a:solidFill>
                  <a:srgbClr val="7030A0"/>
                </a:solidFill>
              </a:rPr>
              <a:t>spatial dependence</a:t>
            </a:r>
            <a:r>
              <a:rPr lang="en-GB" sz="2400" dirty="0" smtClean="0"/>
              <a:t>.</a:t>
            </a:r>
          </a:p>
          <a:p>
            <a:pPr marL="82296" indent="0">
              <a:buNone/>
            </a:pPr>
            <a:endParaRPr lang="en-GB" sz="2400" dirty="0" smtClean="0"/>
          </a:p>
          <a:p>
            <a:pPr marL="82296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Localization</a:t>
            </a:r>
            <a:r>
              <a:rPr lang="en-GB" sz="2400" dirty="0" smtClean="0"/>
              <a:t> </a:t>
            </a:r>
            <a:r>
              <a:rPr lang="en-GB" sz="2400" dirty="0"/>
              <a:t>economies </a:t>
            </a:r>
            <a:r>
              <a:rPr lang="en-GB" sz="2400" dirty="0" smtClean="0">
                <a:solidFill>
                  <a:srgbClr val="7030A0"/>
                </a:solidFill>
              </a:rPr>
              <a:t>lower</a:t>
            </a:r>
            <a:r>
              <a:rPr lang="en-GB" sz="2400" dirty="0" smtClean="0"/>
              <a:t> </a:t>
            </a:r>
            <a:r>
              <a:rPr lang="en-GB" sz="2400" dirty="0"/>
              <a:t>regional </a:t>
            </a:r>
            <a:r>
              <a:rPr lang="en-GB" sz="2400" dirty="0">
                <a:solidFill>
                  <a:srgbClr val="7030A0"/>
                </a:solidFill>
              </a:rPr>
              <a:t>deaths</a:t>
            </a:r>
            <a:r>
              <a:rPr lang="en-GB" sz="2400" dirty="0"/>
              <a:t> </a:t>
            </a:r>
            <a:r>
              <a:rPr lang="en-GB" sz="2400" dirty="0" smtClean="0"/>
              <a:t>rates.</a:t>
            </a:r>
          </a:p>
          <a:p>
            <a:pPr marL="82296" indent="0">
              <a:buNone/>
            </a:pPr>
            <a:endParaRPr lang="en-GB" sz="2400" dirty="0" smtClean="0"/>
          </a:p>
          <a:p>
            <a:pPr marL="82296" indent="0">
              <a:buNone/>
            </a:pPr>
            <a:r>
              <a:rPr lang="en-GB" sz="2400" dirty="0" smtClean="0">
                <a:solidFill>
                  <a:srgbClr val="7030A0"/>
                </a:solidFill>
              </a:rPr>
              <a:t>Diversity </a:t>
            </a:r>
            <a:r>
              <a:rPr lang="en-GB" sz="2400" dirty="0">
                <a:solidFill>
                  <a:srgbClr val="7030A0"/>
                </a:solidFill>
              </a:rPr>
              <a:t>raises </a:t>
            </a:r>
            <a:r>
              <a:rPr lang="en-GB" sz="2400" dirty="0"/>
              <a:t>regional </a:t>
            </a:r>
            <a:r>
              <a:rPr lang="en-GB" sz="2400" dirty="0">
                <a:solidFill>
                  <a:srgbClr val="7030A0"/>
                </a:solidFill>
              </a:rPr>
              <a:t>deaths </a:t>
            </a:r>
            <a:r>
              <a:rPr lang="en-GB" sz="2400" dirty="0" smtClean="0"/>
              <a:t>rates. </a:t>
            </a:r>
          </a:p>
          <a:p>
            <a:pPr marL="82296" indent="0">
              <a:buNone/>
            </a:pPr>
            <a:endParaRPr lang="en-GB" sz="2400" dirty="0" smtClean="0"/>
          </a:p>
          <a:p>
            <a:pPr marL="82296" indent="0">
              <a:buNone/>
            </a:pPr>
            <a:r>
              <a:rPr lang="en-GB" sz="2400" dirty="0"/>
              <a:t>R</a:t>
            </a:r>
            <a:r>
              <a:rPr lang="en-GB" sz="2400" dirty="0" smtClean="0"/>
              <a:t>egions </a:t>
            </a:r>
            <a:r>
              <a:rPr lang="en-GB" sz="2400" dirty="0"/>
              <a:t>with a higher proportion of </a:t>
            </a:r>
            <a:r>
              <a:rPr lang="en-GB" sz="2400" dirty="0">
                <a:solidFill>
                  <a:srgbClr val="7030A0"/>
                </a:solidFill>
              </a:rPr>
              <a:t>smaller firms </a:t>
            </a:r>
            <a:r>
              <a:rPr lang="en-GB" sz="2400" dirty="0" smtClean="0"/>
              <a:t>had </a:t>
            </a:r>
            <a:r>
              <a:rPr lang="en-GB" sz="2400" dirty="0"/>
              <a:t>relatively </a:t>
            </a:r>
            <a:r>
              <a:rPr lang="en-GB" sz="2400" dirty="0">
                <a:solidFill>
                  <a:srgbClr val="7030A0"/>
                </a:solidFill>
              </a:rPr>
              <a:t>higher regional firm deaths </a:t>
            </a:r>
            <a:r>
              <a:rPr lang="en-GB" sz="2400" dirty="0" smtClean="0">
                <a:solidFill>
                  <a:srgbClr val="7030A0"/>
                </a:solidFill>
              </a:rPr>
              <a:t>rates</a:t>
            </a:r>
            <a:r>
              <a:rPr lang="en-GB" sz="2400" dirty="0" smtClean="0"/>
              <a:t>. </a:t>
            </a:r>
            <a:endParaRPr lang="en-GB" sz="24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52173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n-GB" dirty="0" smtClean="0">
                <a:solidFill>
                  <a:srgbClr val="00B0F0"/>
                </a:solidFill>
              </a:rPr>
              <a:t>Firm</a:t>
            </a:r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Localisation</a:t>
            </a:r>
            <a:r>
              <a:rPr lang="en-GB" dirty="0" smtClean="0"/>
              <a:t> </a:t>
            </a:r>
            <a:r>
              <a:rPr lang="en-GB" dirty="0"/>
              <a:t>economies </a:t>
            </a:r>
            <a:r>
              <a:rPr lang="en-GB" dirty="0" smtClean="0">
                <a:solidFill>
                  <a:srgbClr val="7030A0"/>
                </a:solidFill>
              </a:rPr>
              <a:t>lower </a:t>
            </a:r>
            <a:r>
              <a:rPr lang="en-GB" dirty="0"/>
              <a:t>the </a:t>
            </a:r>
            <a:r>
              <a:rPr lang="en-GB" dirty="0">
                <a:solidFill>
                  <a:srgbClr val="7030A0"/>
                </a:solidFill>
              </a:rPr>
              <a:t>hazard rate </a:t>
            </a:r>
            <a:r>
              <a:rPr lang="en-GB" dirty="0"/>
              <a:t>of the </a:t>
            </a:r>
            <a:r>
              <a:rPr lang="en-GB" dirty="0" smtClean="0"/>
              <a:t>firm.</a:t>
            </a:r>
          </a:p>
          <a:p>
            <a:pPr marL="82296" indent="0">
              <a:buNone/>
            </a:pPr>
            <a:endParaRPr lang="en-GB" dirty="0"/>
          </a:p>
          <a:p>
            <a:pPr marL="82296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Urbanization </a:t>
            </a:r>
            <a:r>
              <a:rPr lang="en-GB" dirty="0" smtClean="0"/>
              <a:t> </a:t>
            </a:r>
            <a:r>
              <a:rPr lang="en-GB" dirty="0"/>
              <a:t>economies </a:t>
            </a:r>
            <a:r>
              <a:rPr lang="en-GB" dirty="0" smtClean="0">
                <a:solidFill>
                  <a:srgbClr val="7030A0"/>
                </a:solidFill>
              </a:rPr>
              <a:t>raise </a:t>
            </a:r>
            <a:r>
              <a:rPr lang="en-GB" dirty="0"/>
              <a:t>the </a:t>
            </a:r>
            <a:r>
              <a:rPr lang="en-GB" dirty="0">
                <a:solidFill>
                  <a:srgbClr val="7030A0"/>
                </a:solidFill>
              </a:rPr>
              <a:t>hazard rate </a:t>
            </a:r>
            <a:r>
              <a:rPr lang="en-GB" dirty="0"/>
              <a:t>of the firm.</a:t>
            </a:r>
          </a:p>
          <a:p>
            <a:pPr marL="82296" indent="0">
              <a:buNone/>
            </a:pPr>
            <a:endParaRPr lang="en-GB" dirty="0">
              <a:solidFill>
                <a:srgbClr val="00B0F0"/>
              </a:solidFill>
            </a:endParaRPr>
          </a:p>
          <a:p>
            <a:pPr marL="82296" indent="0">
              <a:buNone/>
            </a:pPr>
            <a:r>
              <a:rPr lang="en-GB" dirty="0" smtClean="0"/>
              <a:t>Firms </a:t>
            </a:r>
            <a:r>
              <a:rPr lang="en-GB" dirty="0"/>
              <a:t>bordering regions with </a:t>
            </a:r>
            <a:r>
              <a:rPr lang="en-GB" dirty="0">
                <a:solidFill>
                  <a:srgbClr val="7030A0"/>
                </a:solidFill>
              </a:rPr>
              <a:t>greater population density </a:t>
            </a:r>
            <a:r>
              <a:rPr lang="en-GB" dirty="0"/>
              <a:t>face a </a:t>
            </a:r>
            <a:r>
              <a:rPr lang="en-GB" dirty="0">
                <a:solidFill>
                  <a:srgbClr val="7030A0"/>
                </a:solidFill>
              </a:rPr>
              <a:t>lower hazard </a:t>
            </a:r>
            <a:r>
              <a:rPr lang="en-GB" dirty="0" smtClean="0">
                <a:solidFill>
                  <a:srgbClr val="7030A0"/>
                </a:solidFill>
              </a:rPr>
              <a:t>rate.</a:t>
            </a:r>
            <a:r>
              <a:rPr lang="en-GB" dirty="0"/>
              <a:t> </a:t>
            </a:r>
            <a:endParaRPr lang="en-GB" dirty="0" smtClean="0"/>
          </a:p>
          <a:p>
            <a:pPr marL="82296" indent="0">
              <a:buNone/>
            </a:pPr>
            <a:endParaRPr lang="en-GB" dirty="0" smtClean="0"/>
          </a:p>
          <a:p>
            <a:pPr marL="82296" indent="0">
              <a:buNone/>
            </a:pPr>
            <a:r>
              <a:rPr lang="en-GB" dirty="0" smtClean="0"/>
              <a:t>Firms </a:t>
            </a:r>
            <a:r>
              <a:rPr lang="en-GB" dirty="0"/>
              <a:t>bordering regions with </a:t>
            </a:r>
            <a:r>
              <a:rPr lang="en-GB" dirty="0" smtClean="0">
                <a:solidFill>
                  <a:srgbClr val="7030A0"/>
                </a:solidFill>
              </a:rPr>
              <a:t>greater related diversity </a:t>
            </a:r>
            <a:r>
              <a:rPr lang="en-GB" dirty="0" smtClean="0"/>
              <a:t>face </a:t>
            </a:r>
            <a:r>
              <a:rPr lang="en-GB" dirty="0"/>
              <a:t>a </a:t>
            </a:r>
            <a:r>
              <a:rPr lang="en-GB" dirty="0" smtClean="0">
                <a:solidFill>
                  <a:srgbClr val="7030A0"/>
                </a:solidFill>
              </a:rPr>
              <a:t>higher hazard </a:t>
            </a:r>
            <a:r>
              <a:rPr lang="en-GB" dirty="0">
                <a:solidFill>
                  <a:srgbClr val="7030A0"/>
                </a:solidFill>
              </a:rPr>
              <a:t>rate.</a:t>
            </a:r>
          </a:p>
          <a:p>
            <a:pPr marL="82296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895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dirty="0" smtClean="0">
                <a:solidFill>
                  <a:srgbClr val="7030A0"/>
                </a:solidFill>
              </a:rPr>
              <a:t>Differences in the results </a:t>
            </a:r>
            <a:r>
              <a:rPr lang="en-GB" dirty="0">
                <a:solidFill>
                  <a:srgbClr val="7030A0"/>
                </a:solidFill>
              </a:rPr>
              <a:t>at firm and regional levels </a:t>
            </a:r>
            <a:r>
              <a:rPr lang="en-GB" dirty="0" smtClean="0"/>
              <a:t>- indicate </a:t>
            </a:r>
            <a:r>
              <a:rPr lang="en-GB" dirty="0"/>
              <a:t>the importance of taking a comprehensive approach to examine the influence of agglomeration on firm exits. </a:t>
            </a:r>
            <a:endParaRPr lang="en-GB" dirty="0" smtClean="0"/>
          </a:p>
          <a:p>
            <a:pPr marL="82296" indent="0" algn="just">
              <a:buNone/>
            </a:pPr>
            <a:endParaRPr lang="en-GB" dirty="0" smtClean="0"/>
          </a:p>
          <a:p>
            <a:pPr algn="just"/>
            <a:r>
              <a:rPr lang="en-GB" dirty="0" smtClean="0">
                <a:solidFill>
                  <a:srgbClr val="7030A0"/>
                </a:solidFill>
              </a:rPr>
              <a:t>Different information for policy makers </a:t>
            </a:r>
            <a:r>
              <a:rPr lang="en-GB" dirty="0" smtClean="0"/>
              <a:t>- spatial autoregressive </a:t>
            </a:r>
            <a:r>
              <a:rPr lang="en-GB" dirty="0"/>
              <a:t>models inform about the existence and nature of spatial dependence at a regional level.  Hazard models capture likely sources of this dependence in the distance decay effects.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06161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4789512"/>
          </a:xfrm>
        </p:spPr>
        <p:txBody>
          <a:bodyPr>
            <a:normAutofit fontScale="92500" lnSpcReduction="10000"/>
          </a:bodyPr>
          <a:lstStyle/>
          <a:p>
            <a:pPr marL="82296" indent="0" algn="just">
              <a:buNone/>
            </a:pPr>
            <a:endParaRPr lang="en-GB" dirty="0" smtClean="0"/>
          </a:p>
          <a:p>
            <a:pPr algn="just"/>
            <a:r>
              <a:rPr lang="en-GB" dirty="0" smtClean="0"/>
              <a:t>Multilevel </a:t>
            </a:r>
            <a:r>
              <a:rPr lang="en-GB" dirty="0"/>
              <a:t>and hierarchical solutions proposed by van </a:t>
            </a:r>
            <a:r>
              <a:rPr lang="en-GB" dirty="0" err="1"/>
              <a:t>Oort</a:t>
            </a:r>
            <a:r>
              <a:rPr lang="en-GB" dirty="0"/>
              <a:t> et al. (2012) need further development to account for spatial dependence and thereby the effect of neighbouring regions. </a:t>
            </a:r>
            <a:endParaRPr lang="en-GB" dirty="0" smtClean="0"/>
          </a:p>
          <a:p>
            <a:pPr marL="82296" indent="0" algn="just">
              <a:buNone/>
            </a:pPr>
            <a:endParaRPr lang="en-GB" dirty="0" smtClean="0"/>
          </a:p>
          <a:p>
            <a:pPr algn="just"/>
            <a:r>
              <a:rPr lang="en-GB" dirty="0" err="1" smtClean="0"/>
              <a:t>Corrado</a:t>
            </a:r>
            <a:r>
              <a:rPr lang="en-GB" dirty="0" smtClean="0"/>
              <a:t> </a:t>
            </a:r>
            <a:r>
              <a:rPr lang="en-GB" dirty="0"/>
              <a:t>and </a:t>
            </a:r>
            <a:r>
              <a:rPr lang="en-GB" dirty="0" err="1"/>
              <a:t>Fingleton</a:t>
            </a:r>
            <a:r>
              <a:rPr lang="en-GB" dirty="0"/>
              <a:t> (2011) outline potential approaches but greater empirical research is required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5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ctrTitle"/>
          </p:nvPr>
        </p:nvSpPr>
        <p:spPr>
          <a:xfrm>
            <a:off x="1693863" y="396156"/>
            <a:ext cx="7772400" cy="1470025"/>
          </a:xfrm>
          <a:noFill/>
        </p:spPr>
        <p:txBody>
          <a:bodyPr/>
          <a:lstStyle/>
          <a:p>
            <a:r>
              <a:rPr lang="en-IE" sz="6800" dirty="0" smtClean="0">
                <a:solidFill>
                  <a:schemeClr val="accent1"/>
                </a:solidFill>
                <a:latin typeface="Blackadder ITC" pitchFamily="82" charset="0"/>
              </a:rPr>
              <a:t>Thank You</a:t>
            </a:r>
            <a:endParaRPr lang="en-GB" sz="6800" dirty="0" smtClean="0">
              <a:solidFill>
                <a:schemeClr val="accent1"/>
              </a:solidFill>
              <a:latin typeface="Blackadder ITC" pitchFamily="82" charset="0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580063" y="2852738"/>
            <a:ext cx="2665412" cy="1943100"/>
          </a:xfrm>
          <a:prstGeom prst="cloudCallout">
            <a:avLst>
              <a:gd name="adj1" fmla="val -51606"/>
              <a:gd name="adj2" fmla="val 7148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GB">
              <a:latin typeface="Verdana" pitchFamily="34" charset="0"/>
            </a:endParaRP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6588125" y="2924175"/>
            <a:ext cx="7191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sz="12000" b="1">
                <a:solidFill>
                  <a:schemeClr val="bg1"/>
                </a:solidFill>
                <a:latin typeface="Bradley Hand ITC" pitchFamily="66" charset="0"/>
              </a:rPr>
              <a:t>?</a:t>
            </a:r>
            <a:endParaRPr lang="en-GB" sz="12000" b="1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1331640" y="2636912"/>
            <a:ext cx="3527425" cy="3600986"/>
          </a:xfrm>
          <a:prstGeom prst="rect">
            <a:avLst/>
          </a:prstGeom>
          <a:noFill/>
          <a:ln w="76200" cmpd="tri">
            <a:solidFill>
              <a:srgbClr val="0000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IE" sz="2400" b="1" dirty="0">
                <a:solidFill>
                  <a:schemeClr val="accent1"/>
                </a:solidFill>
                <a:latin typeface="Monotype Corsiva" pitchFamily="66" charset="0"/>
              </a:rPr>
              <a:t>Contact Details:</a:t>
            </a:r>
          </a:p>
          <a:p>
            <a:pPr algn="ctr" eaLnBrk="1" hangingPunct="1">
              <a:spcBef>
                <a:spcPct val="50000"/>
              </a:spcBef>
            </a:pPr>
            <a:endParaRPr lang="en-IE" sz="500" b="1" dirty="0">
              <a:solidFill>
                <a:schemeClr val="accent1"/>
              </a:solidFill>
              <a:latin typeface="Monotype Corsiva" pitchFamily="66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IE" dirty="0">
                <a:latin typeface="Verdana" pitchFamily="34" charset="0"/>
              </a:rPr>
              <a:t>Justin Doran: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IE" dirty="0">
                <a:latin typeface="Verdana" pitchFamily="34" charset="0"/>
                <a:hlinkClick r:id="rId3"/>
              </a:rPr>
              <a:t>justin.doran@ucc.ie</a:t>
            </a:r>
            <a:r>
              <a:rPr lang="en-IE" dirty="0">
                <a:latin typeface="Verdana" pitchFamily="34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IE" dirty="0" smtClean="0">
                <a:latin typeface="Verdana" pitchFamily="34" charset="0"/>
              </a:rPr>
              <a:t>Bernadette </a:t>
            </a:r>
            <a:r>
              <a:rPr lang="en-IE" dirty="0">
                <a:latin typeface="Verdana" pitchFamily="34" charset="0"/>
              </a:rPr>
              <a:t>Power: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IE" dirty="0">
                <a:solidFill>
                  <a:schemeClr val="accent1"/>
                </a:solidFill>
                <a:latin typeface="Verdana" pitchFamily="34" charset="0"/>
                <a:hlinkClick r:id="rId4"/>
              </a:rPr>
              <a:t>b.power@ucc.ie</a:t>
            </a:r>
            <a:r>
              <a:rPr lang="en-IE" dirty="0">
                <a:solidFill>
                  <a:schemeClr val="accent1"/>
                </a:solidFill>
                <a:latin typeface="Verdana" pitchFamily="34" charset="0"/>
              </a:rPr>
              <a:t> </a:t>
            </a:r>
            <a:endParaRPr lang="en-IE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IE" dirty="0">
                <a:latin typeface="Verdana" pitchFamily="34" charset="0"/>
              </a:rPr>
              <a:t>Geraldine Ryan: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IE" dirty="0">
                <a:solidFill>
                  <a:schemeClr val="accent1"/>
                </a:solidFill>
                <a:latin typeface="Verdana" pitchFamily="34" charset="0"/>
                <a:hlinkClick r:id="rId5"/>
              </a:rPr>
              <a:t>g.ryan@ucc.ie</a:t>
            </a:r>
            <a:endParaRPr lang="en-IE" dirty="0">
              <a:solidFill>
                <a:schemeClr val="accent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IE" sz="500" dirty="0">
              <a:solidFill>
                <a:schemeClr val="accent1"/>
              </a:solidFill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GB" dirty="0">
              <a:solidFill>
                <a:srgbClr val="80008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6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19722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GB" dirty="0" smtClean="0"/>
              <a:t>The </a:t>
            </a:r>
            <a:r>
              <a:rPr lang="en-GB" dirty="0"/>
              <a:t>paper analyses the effect </a:t>
            </a:r>
            <a:r>
              <a:rPr lang="en-GB" dirty="0">
                <a:solidFill>
                  <a:srgbClr val="00B0F0"/>
                </a:solidFill>
              </a:rPr>
              <a:t>of agglomeration economies on firm deaths </a:t>
            </a:r>
            <a:r>
              <a:rPr lang="en-GB" dirty="0" smtClean="0"/>
              <a:t>over </a:t>
            </a:r>
            <a:r>
              <a:rPr lang="en-GB" dirty="0">
                <a:solidFill>
                  <a:srgbClr val="00B0F0"/>
                </a:solidFill>
              </a:rPr>
              <a:t>the 2007/08 economic </a:t>
            </a:r>
            <a:r>
              <a:rPr lang="en-GB" dirty="0" smtClean="0">
                <a:solidFill>
                  <a:srgbClr val="00B0F0"/>
                </a:solidFill>
              </a:rPr>
              <a:t>crisis in Ireland. 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It compares </a:t>
            </a:r>
            <a:r>
              <a:rPr lang="en-GB" b="1" dirty="0" smtClean="0">
                <a:solidFill>
                  <a:srgbClr val="00B0F0"/>
                </a:solidFill>
              </a:rPr>
              <a:t>regional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00B0F0"/>
                </a:solidFill>
              </a:rPr>
              <a:t>firm</a:t>
            </a:r>
            <a:r>
              <a:rPr lang="en-GB" dirty="0" smtClean="0"/>
              <a:t> based approaches in analysing </a:t>
            </a:r>
            <a:r>
              <a:rPr lang="en-GB" dirty="0"/>
              <a:t>the effect of agglomeration economies on firm </a:t>
            </a:r>
            <a:r>
              <a:rPr lang="en-GB" dirty="0" smtClean="0"/>
              <a:t>deaths.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144754"/>
            <a:ext cx="2159000" cy="1741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3MCA7QPNI2CAWFPDA4CAEP5ZGDCA0WZL7OCA2LYMTHCAHU15CBCAI8R0FPCAXWTZLMCAS240VBCA4CC7RACA9ZSJ3WCAK6OFHDCA3U3X42CALQ9937CAPSRKL1CAHPCCEYCAPIKWYCCA9D9JK2CANLORACCAVCFJROCAMBSY8SCAY40H2DCAC8N5PVCA1VO34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463" y="5373216"/>
            <a:ext cx="1468212" cy="1480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4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268760"/>
            <a:ext cx="7498080" cy="54102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82296" indent="0">
              <a:buNone/>
            </a:pPr>
            <a:r>
              <a:rPr lang="en-GB" sz="4900" dirty="0"/>
              <a:t>Little is known though about </a:t>
            </a:r>
            <a:r>
              <a:rPr lang="en-IE" sz="4900" dirty="0"/>
              <a:t>the extent to which spatial agglomeration affects firm exits</a:t>
            </a:r>
            <a:r>
              <a:rPr lang="en-GB" sz="4900" dirty="0"/>
              <a:t>. </a:t>
            </a:r>
            <a:endParaRPr lang="en-GB" sz="4900" dirty="0" smtClean="0"/>
          </a:p>
          <a:p>
            <a:pPr marL="82296" indent="0">
              <a:buNone/>
            </a:pPr>
            <a:endParaRPr lang="en-GB" dirty="0" smtClean="0">
              <a:solidFill>
                <a:srgbClr val="00B0F0"/>
              </a:solidFill>
            </a:endParaRPr>
          </a:p>
          <a:p>
            <a:pPr marL="82296" indent="0">
              <a:buNone/>
            </a:pPr>
            <a:r>
              <a:rPr lang="en-GB" sz="4400" dirty="0" smtClean="0">
                <a:solidFill>
                  <a:srgbClr val="00B0F0"/>
                </a:solidFill>
              </a:rPr>
              <a:t>Two Key Recent Studies </a:t>
            </a:r>
          </a:p>
          <a:p>
            <a:pPr marL="82296" indent="0">
              <a:buNone/>
            </a:pPr>
            <a:endParaRPr lang="en-GB" dirty="0" smtClean="0">
              <a:solidFill>
                <a:srgbClr val="00B0F0"/>
              </a:solidFill>
            </a:endParaRPr>
          </a:p>
          <a:p>
            <a:pPr marL="356616" lvl="1" indent="0">
              <a:buNone/>
            </a:pPr>
            <a:r>
              <a:rPr lang="en-GB" sz="4200" dirty="0" smtClean="0">
                <a:solidFill>
                  <a:srgbClr val="FF0000"/>
                </a:solidFill>
              </a:rPr>
              <a:t>Regional level:  </a:t>
            </a:r>
          </a:p>
          <a:p>
            <a:pPr marL="356616" lvl="1" indent="0">
              <a:buNone/>
            </a:pPr>
            <a:r>
              <a:rPr lang="en-GB" sz="4200" i="1" dirty="0" err="1" smtClean="0"/>
              <a:t>Cainelli</a:t>
            </a:r>
            <a:r>
              <a:rPr lang="en-GB" sz="4200" i="1" dirty="0" smtClean="0"/>
              <a:t> </a:t>
            </a:r>
            <a:r>
              <a:rPr lang="en-GB" sz="4200" i="1" dirty="0"/>
              <a:t>et al. (2014) at the industry province level of Italy </a:t>
            </a:r>
            <a:r>
              <a:rPr lang="en-GB" sz="4200" i="1" dirty="0" smtClean="0"/>
              <a:t>shows </a:t>
            </a:r>
            <a:r>
              <a:rPr lang="en-GB" sz="4200" i="1" dirty="0"/>
              <a:t>that specialization negatively impacts firm exit rates in the short run, particularly those of low-tech firms.  </a:t>
            </a:r>
            <a:endParaRPr lang="en-GB" sz="4200" i="1" dirty="0" smtClean="0"/>
          </a:p>
          <a:p>
            <a:pPr marL="356616" lvl="1" indent="0">
              <a:buNone/>
            </a:pPr>
            <a:endParaRPr lang="en-GB" sz="4200" i="1" dirty="0" smtClean="0"/>
          </a:p>
          <a:p>
            <a:pPr marL="356616" lvl="1" indent="0">
              <a:buNone/>
            </a:pPr>
            <a:r>
              <a:rPr lang="en-GB" sz="4200" dirty="0">
                <a:solidFill>
                  <a:srgbClr val="FF0000"/>
                </a:solidFill>
              </a:rPr>
              <a:t>F</a:t>
            </a:r>
            <a:r>
              <a:rPr lang="en-GB" sz="4200" dirty="0" smtClean="0">
                <a:solidFill>
                  <a:srgbClr val="FF0000"/>
                </a:solidFill>
              </a:rPr>
              <a:t>irm level:</a:t>
            </a:r>
          </a:p>
          <a:p>
            <a:pPr marL="356616" lvl="1" indent="0">
              <a:buNone/>
            </a:pPr>
            <a:r>
              <a:rPr lang="en-GB" sz="4200" i="1" dirty="0" err="1" smtClean="0"/>
              <a:t>Basile</a:t>
            </a:r>
            <a:r>
              <a:rPr lang="en-GB" sz="4200" i="1" dirty="0" smtClean="0"/>
              <a:t> </a:t>
            </a:r>
            <a:r>
              <a:rPr lang="en-GB" sz="4200" i="1" dirty="0"/>
              <a:t>et al. (2016) find asymmetric </a:t>
            </a:r>
            <a:r>
              <a:rPr lang="en-GB" sz="4200" i="1" dirty="0" smtClean="0"/>
              <a:t>sectorial </a:t>
            </a:r>
            <a:r>
              <a:rPr lang="en-GB" sz="4200" i="1" dirty="0"/>
              <a:t>effects of agglomeration economies on start-up firm’s survival of Italian firms between 2004 and 2010.  </a:t>
            </a:r>
            <a:endParaRPr lang="en-GB" sz="4200" i="1" dirty="0" smtClean="0"/>
          </a:p>
          <a:p>
            <a:pPr marL="82296" indent="0">
              <a:buNone/>
            </a:pPr>
            <a:r>
              <a:rPr lang="en-GB" sz="4200" dirty="0"/>
              <a:t> </a:t>
            </a:r>
          </a:p>
          <a:p>
            <a:pPr marL="356616" lvl="1" indent="0" algn="just">
              <a:buNone/>
            </a:pPr>
            <a:endParaRPr lang="en-GB" b="1" dirty="0" smtClean="0"/>
          </a:p>
          <a:p>
            <a:pPr marL="356616" lvl="1" indent="0" algn="just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4781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3760"/>
            <a:ext cx="7498080" cy="1143000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980728"/>
            <a:ext cx="7498080" cy="5760640"/>
          </a:xfrm>
        </p:spPr>
        <p:txBody>
          <a:bodyPr>
            <a:normAutofit/>
          </a:bodyPr>
          <a:lstStyle/>
          <a:p>
            <a:pPr marL="356616" lvl="1" indent="0" algn="just">
              <a:buNone/>
            </a:pPr>
            <a:r>
              <a:rPr lang="en-GB" sz="2600" b="1" dirty="0">
                <a:solidFill>
                  <a:srgbClr val="00B0F0"/>
                </a:solidFill>
              </a:rPr>
              <a:t>But</a:t>
            </a:r>
            <a:r>
              <a:rPr lang="en-GB" sz="2600" b="1" dirty="0"/>
              <a:t> </a:t>
            </a:r>
            <a:r>
              <a:rPr lang="en-GB" sz="2600" dirty="0" err="1"/>
              <a:t>Basile</a:t>
            </a:r>
            <a:r>
              <a:rPr lang="en-GB" sz="2600" dirty="0"/>
              <a:t> et al. (2016) argues that </a:t>
            </a:r>
            <a:r>
              <a:rPr lang="en-GB" sz="2600" dirty="0">
                <a:solidFill>
                  <a:srgbClr val="00B0F0"/>
                </a:solidFill>
              </a:rPr>
              <a:t>a firm level approach is superior to </a:t>
            </a:r>
            <a:r>
              <a:rPr lang="en-GB" sz="2600" dirty="0" smtClean="0">
                <a:solidFill>
                  <a:srgbClr val="00B0F0"/>
                </a:solidFill>
              </a:rPr>
              <a:t>regional </a:t>
            </a:r>
            <a:r>
              <a:rPr lang="en-GB" sz="2600" dirty="0">
                <a:solidFill>
                  <a:srgbClr val="00B0F0"/>
                </a:solidFill>
              </a:rPr>
              <a:t>approaches </a:t>
            </a:r>
            <a:r>
              <a:rPr lang="en-GB" sz="2600" dirty="0"/>
              <a:t>as it enables firm </a:t>
            </a:r>
            <a:r>
              <a:rPr lang="en-GB" sz="2600" dirty="0" smtClean="0"/>
              <a:t>characteristics to </a:t>
            </a:r>
            <a:r>
              <a:rPr lang="en-GB" sz="2600" dirty="0"/>
              <a:t>be accounted for.</a:t>
            </a:r>
          </a:p>
          <a:p>
            <a:pPr marL="356616" lvl="1" indent="0" algn="just">
              <a:buNone/>
            </a:pPr>
            <a:r>
              <a:rPr lang="en-GB" sz="2600" dirty="0"/>
              <a:t> </a:t>
            </a:r>
          </a:p>
          <a:p>
            <a:pPr marL="356616" lvl="1" indent="0" algn="just">
              <a:buNone/>
            </a:pPr>
            <a:r>
              <a:rPr lang="en-GB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Multilevel estimation </a:t>
            </a:r>
            <a:r>
              <a:rPr lang="en-GB" sz="2600" dirty="0">
                <a:cs typeface="Times New Roman" panose="02020603050405020304" pitchFamily="18" charset="0"/>
              </a:rPr>
              <a:t>shows that </a:t>
            </a:r>
            <a:r>
              <a:rPr lang="en-GB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between firm variance </a:t>
            </a:r>
            <a:r>
              <a:rPr lang="en-GB" sz="2600" dirty="0">
                <a:cs typeface="Times New Roman" panose="02020603050405020304" pitchFamily="18" charset="0"/>
              </a:rPr>
              <a:t>explains a </a:t>
            </a:r>
            <a:r>
              <a:rPr lang="en-GB" sz="2600" dirty="0">
                <a:solidFill>
                  <a:srgbClr val="00B0F0"/>
                </a:solidFill>
                <a:cs typeface="Times New Roman" panose="02020603050405020304" pitchFamily="18" charset="0"/>
              </a:rPr>
              <a:t>large share of the variance </a:t>
            </a:r>
            <a:r>
              <a:rPr lang="en-GB" sz="2600" dirty="0">
                <a:cs typeface="Times New Roman" panose="02020603050405020304" pitchFamily="18" charset="0"/>
              </a:rPr>
              <a:t>in new firm survival (van </a:t>
            </a:r>
            <a:r>
              <a:rPr lang="en-GB" sz="2600" dirty="0" err="1">
                <a:cs typeface="Times New Roman" panose="02020603050405020304" pitchFamily="18" charset="0"/>
              </a:rPr>
              <a:t>Oort</a:t>
            </a:r>
            <a:r>
              <a:rPr lang="en-GB" sz="2600" dirty="0">
                <a:cs typeface="Times New Roman" panose="02020603050405020304" pitchFamily="18" charset="0"/>
              </a:rPr>
              <a:t> et al. 2012</a:t>
            </a:r>
            <a:r>
              <a:rPr lang="en-GB" sz="2600" dirty="0" smtClean="0">
                <a:cs typeface="Times New Roman" panose="02020603050405020304" pitchFamily="18" charset="0"/>
              </a:rPr>
              <a:t>;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Ferragina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&amp; </a:t>
            </a:r>
            <a:r>
              <a:rPr lang="en-US" altLang="en-US" sz="2600" dirty="0" err="1" smtClean="0">
                <a:cs typeface="Times New Roman" panose="02020603050405020304" pitchFamily="18" charset="0"/>
              </a:rPr>
              <a:t>Mazzotta</a:t>
            </a:r>
            <a:r>
              <a:rPr lang="en-US" altLang="en-US" sz="2600" dirty="0" smtClean="0">
                <a:cs typeface="Times New Roman" panose="02020603050405020304" pitchFamily="18" charset="0"/>
              </a:rPr>
              <a:t>, 2015</a:t>
            </a:r>
            <a:r>
              <a:rPr lang="en-GB" sz="2600" dirty="0" smtClean="0">
                <a:cs typeface="Times New Roman" panose="02020603050405020304" pitchFamily="18" charset="0"/>
              </a:rPr>
              <a:t>). </a:t>
            </a:r>
          </a:p>
          <a:p>
            <a:pPr marL="356616" lvl="1" indent="0" algn="just">
              <a:buNone/>
            </a:pPr>
            <a:endParaRPr lang="en-GB" sz="2600" dirty="0" smtClean="0">
              <a:cs typeface="Times New Roman" panose="02020603050405020304" pitchFamily="18" charset="0"/>
            </a:endParaRPr>
          </a:p>
          <a:p>
            <a:pPr marL="1117854" lvl="2" indent="-514350" algn="just"/>
            <a:r>
              <a:rPr lang="en-GB" sz="2200" dirty="0" smtClean="0">
                <a:cs typeface="Times New Roman" panose="02020603050405020304" pitchFamily="18" charset="0"/>
              </a:rPr>
              <a:t>Should we rely on multilevel analysis?</a:t>
            </a:r>
          </a:p>
          <a:p>
            <a:pPr marL="1117854" lvl="2" indent="-514350" algn="just"/>
            <a:r>
              <a:rPr lang="en-GB" sz="2200" dirty="0" smtClean="0">
                <a:cs typeface="Times New Roman" panose="02020603050405020304" pitchFamily="18" charset="0"/>
              </a:rPr>
              <a:t>What about spatial dependence?</a:t>
            </a:r>
          </a:p>
          <a:p>
            <a:pPr marL="1117854" lvl="2" indent="-514350" algn="just"/>
            <a:r>
              <a:rPr lang="en-GB" sz="2200" dirty="0" smtClean="0">
                <a:cs typeface="Times New Roman" panose="02020603050405020304" pitchFamily="18" charset="0"/>
              </a:rPr>
              <a:t>Do regional approaches provide additional insights?</a:t>
            </a:r>
          </a:p>
          <a:p>
            <a:pPr marL="356616" lvl="1" indent="0" algn="just">
              <a:buNone/>
            </a:pPr>
            <a:endParaRPr lang="en-GB" sz="2600" dirty="0">
              <a:cs typeface="Times New Roman" panose="02020603050405020304" pitchFamily="18" charset="0"/>
            </a:endParaRPr>
          </a:p>
          <a:p>
            <a:pPr marL="356616" lvl="1" indent="0" algn="just">
              <a:buNone/>
            </a:pPr>
            <a:endParaRPr lang="en-GB" sz="2600" dirty="0">
              <a:cs typeface="Times New Roman" panose="02020603050405020304" pitchFamily="18" charset="0"/>
            </a:endParaRPr>
          </a:p>
          <a:p>
            <a:pPr marL="356616" lvl="1" indent="0" algn="just">
              <a:buNone/>
            </a:pPr>
            <a:endParaRPr lang="en-GB" sz="2600" dirty="0" smtClean="0">
              <a:cs typeface="Times New Roman" panose="02020603050405020304" pitchFamily="18" charset="0"/>
            </a:endParaRPr>
          </a:p>
          <a:p>
            <a:pPr marL="356616" lvl="1" indent="0" algn="just">
              <a:buNone/>
            </a:pPr>
            <a:endParaRPr lang="en-GB" sz="4200" dirty="0">
              <a:cs typeface="Times New Roman" panose="02020603050405020304" pitchFamily="18" charset="0"/>
            </a:endParaRPr>
          </a:p>
          <a:p>
            <a:pPr marL="356616" lvl="1" indent="0" algn="just">
              <a:buNone/>
            </a:pPr>
            <a:endParaRPr lang="en-GB" sz="4200" dirty="0" smtClean="0"/>
          </a:p>
          <a:p>
            <a:pPr marL="356616" lvl="1" indent="0" algn="just">
              <a:buNone/>
            </a:pPr>
            <a:endParaRPr lang="en-GB" sz="4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6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56616" lvl="1" indent="0" algn="just">
              <a:buNone/>
            </a:pPr>
            <a:r>
              <a:rPr lang="en-GB" sz="4100" dirty="0"/>
              <a:t>This paper investigates whether there is </a:t>
            </a:r>
            <a:r>
              <a:rPr lang="en-GB" sz="4100" dirty="0">
                <a:solidFill>
                  <a:srgbClr val="00B0F0"/>
                </a:solidFill>
              </a:rPr>
              <a:t>merit in looking at </a:t>
            </a:r>
            <a:r>
              <a:rPr lang="en-IE" sz="4100" dirty="0">
                <a:solidFill>
                  <a:srgbClr val="00B0F0"/>
                </a:solidFill>
              </a:rPr>
              <a:t>spatial agglomeration at </a:t>
            </a:r>
            <a:r>
              <a:rPr lang="en-GB" sz="4100" dirty="0">
                <a:solidFill>
                  <a:srgbClr val="00B0F0"/>
                </a:solidFill>
              </a:rPr>
              <a:t>both firm and regional </a:t>
            </a:r>
            <a:r>
              <a:rPr lang="en-GB" sz="4100" dirty="0" smtClean="0">
                <a:solidFill>
                  <a:srgbClr val="00B0F0"/>
                </a:solidFill>
              </a:rPr>
              <a:t>levels</a:t>
            </a:r>
            <a:r>
              <a:rPr lang="en-GB" sz="4100" b="1" dirty="0" smtClean="0">
                <a:solidFill>
                  <a:srgbClr val="00B0F0"/>
                </a:solidFill>
              </a:rPr>
              <a:t>.</a:t>
            </a:r>
            <a:endParaRPr lang="en-GB" sz="4100" b="1" dirty="0">
              <a:solidFill>
                <a:srgbClr val="00B0F0"/>
              </a:solidFill>
            </a:endParaRPr>
          </a:p>
          <a:p>
            <a:pPr marL="356616" lvl="1" indent="0" algn="just">
              <a:buNone/>
            </a:pPr>
            <a:endParaRPr lang="en-GB" sz="4100" b="1" dirty="0"/>
          </a:p>
          <a:p>
            <a:pPr marL="356616" lvl="1" indent="0" algn="just">
              <a:buNone/>
            </a:pPr>
            <a:r>
              <a:rPr lang="en-GB" sz="4100" dirty="0"/>
              <a:t>No empirical analysis to our knowledge directly </a:t>
            </a:r>
            <a:r>
              <a:rPr lang="en-GB" sz="4100" dirty="0" smtClean="0"/>
              <a:t>compares </a:t>
            </a:r>
            <a:r>
              <a:rPr lang="en-GB" sz="4100" dirty="0"/>
              <a:t>the </a:t>
            </a:r>
            <a:r>
              <a:rPr lang="en-GB" sz="4100" dirty="0">
                <a:solidFill>
                  <a:srgbClr val="00B0F0"/>
                </a:solidFill>
              </a:rPr>
              <a:t>two approaches using the same dataset.</a:t>
            </a:r>
            <a:endParaRPr lang="en-GB" sz="4100" b="1" dirty="0">
              <a:solidFill>
                <a:srgbClr val="00B0F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724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GB" dirty="0">
                <a:solidFill>
                  <a:srgbClr val="00B0F0"/>
                </a:solidFill>
              </a:rPr>
              <a:t>Irish business demography data (</a:t>
            </a:r>
            <a:r>
              <a:rPr lang="en-GB" dirty="0" smtClean="0">
                <a:solidFill>
                  <a:srgbClr val="00B0F0"/>
                </a:solidFill>
              </a:rPr>
              <a:t>2007-2010</a:t>
            </a:r>
            <a:r>
              <a:rPr lang="en-GB" dirty="0">
                <a:solidFill>
                  <a:srgbClr val="00B0F0"/>
                </a:solidFill>
              </a:rPr>
              <a:t>) </a:t>
            </a:r>
            <a:r>
              <a:rPr lang="en-GB" dirty="0"/>
              <a:t>collated from </a:t>
            </a:r>
            <a:r>
              <a:rPr lang="en-GB" dirty="0">
                <a:solidFill>
                  <a:srgbClr val="00B0F0"/>
                </a:solidFill>
              </a:rPr>
              <a:t>administrative sources </a:t>
            </a:r>
            <a:r>
              <a:rPr lang="en-GB" dirty="0"/>
              <a:t>by the Central Statistics Office (C.S.O.) in </a:t>
            </a:r>
            <a:r>
              <a:rPr lang="en-GB" dirty="0" smtClean="0"/>
              <a:t>Ireland. </a:t>
            </a:r>
          </a:p>
          <a:p>
            <a:pPr algn="just"/>
            <a:r>
              <a:rPr lang="en-GB" dirty="0"/>
              <a:t>Each enterprise is classified by </a:t>
            </a:r>
            <a:r>
              <a:rPr lang="en-GB" dirty="0">
                <a:solidFill>
                  <a:srgbClr val="00B0F0"/>
                </a:solidFill>
              </a:rPr>
              <a:t>NACE Revision 2 Sectors A-U, it survival status, along with its associated employment</a:t>
            </a:r>
            <a:r>
              <a:rPr lang="en-GB" dirty="0"/>
              <a:t>.  </a:t>
            </a:r>
            <a:endParaRPr lang="en-GB" dirty="0" smtClean="0"/>
          </a:p>
          <a:p>
            <a:pPr algn="just"/>
            <a:r>
              <a:rPr lang="en-GB" dirty="0" smtClean="0"/>
              <a:t>The </a:t>
            </a:r>
            <a:r>
              <a:rPr lang="en-GB" dirty="0"/>
              <a:t>location of a large proportion of enterprises </a:t>
            </a:r>
            <a:r>
              <a:rPr lang="en-GB" dirty="0" smtClean="0">
                <a:solidFill>
                  <a:srgbClr val="00B0F0"/>
                </a:solidFill>
              </a:rPr>
              <a:t>(60%) </a:t>
            </a:r>
            <a:r>
              <a:rPr lang="en-GB" dirty="0">
                <a:solidFill>
                  <a:srgbClr val="00B0F0"/>
                </a:solidFill>
              </a:rPr>
              <a:t>are geocoded to District Electoral Division (DED).  </a:t>
            </a:r>
            <a:endParaRPr lang="en-GB" dirty="0" smtClean="0">
              <a:solidFill>
                <a:srgbClr val="00B0F0"/>
              </a:solidFill>
            </a:endParaRPr>
          </a:p>
          <a:p>
            <a:pPr algn="just"/>
            <a:r>
              <a:rPr lang="en-GB" dirty="0" smtClean="0"/>
              <a:t>There </a:t>
            </a:r>
            <a:r>
              <a:rPr lang="en-GB" dirty="0"/>
              <a:t>are over </a:t>
            </a:r>
            <a:r>
              <a:rPr lang="en-GB" dirty="0">
                <a:solidFill>
                  <a:srgbClr val="00B0F0"/>
                </a:solidFill>
              </a:rPr>
              <a:t>3,000 DEDs </a:t>
            </a:r>
            <a:r>
              <a:rPr lang="en-GB" dirty="0"/>
              <a:t>in Ireland of average geographical size </a:t>
            </a:r>
            <a:r>
              <a:rPr lang="en-GB" dirty="0">
                <a:solidFill>
                  <a:srgbClr val="00B0F0"/>
                </a:solidFill>
              </a:rPr>
              <a:t>(23km). 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380312" y="5517231"/>
            <a:ext cx="1733416" cy="1328483"/>
            <a:chOff x="0" y="1377156"/>
            <a:chExt cx="2194560" cy="1309687"/>
          </a:xfrm>
        </p:grpSpPr>
        <p:sp>
          <p:nvSpPr>
            <p:cNvPr id="5" name="Rounded Rectangle 4"/>
            <p:cNvSpPr/>
            <p:nvPr/>
          </p:nvSpPr>
          <p:spPr>
            <a:xfrm>
              <a:off x="0" y="1377156"/>
              <a:ext cx="2194560" cy="1309687"/>
            </a:xfrm>
            <a:prstGeom prst="roundRect">
              <a:avLst/>
            </a:prstGeom>
            <a:blipFill rotWithShape="0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63569" y="1440702"/>
              <a:ext cx="2067423" cy="11825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86690" tIns="93345" rIns="186690" bIns="93345" spcCol="1270" anchor="ctr"/>
            <a:lstStyle/>
            <a:p>
              <a:pPr algn="ctr" defTabSz="21780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IE" sz="4900" dirty="0"/>
            </a:p>
          </p:txBody>
        </p:sp>
      </p:grpSp>
    </p:spTree>
    <p:extLst>
      <p:ext uri="{BB962C8B-B14F-4D97-AF65-F5344CB8AC3E}">
        <p14:creationId xmlns:p14="http://schemas.microsoft.com/office/powerpoint/2010/main" val="7571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Dependent Variable: Exits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121248"/>
            <a:ext cx="5189755" cy="470961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447800"/>
            <a:ext cx="3425584" cy="4429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82296" indent="0">
              <a:buNone/>
            </a:pPr>
            <a:r>
              <a:rPr lang="en-GB" b="1" i="1" dirty="0" smtClean="0"/>
              <a:t>Enterprise </a:t>
            </a:r>
            <a:r>
              <a:rPr lang="en-GB" b="1" i="1" dirty="0"/>
              <a:t>Deaths</a:t>
            </a:r>
            <a:endParaRPr lang="en-GB" b="1" dirty="0"/>
          </a:p>
          <a:p>
            <a:r>
              <a:rPr lang="en-GB" dirty="0" smtClean="0">
                <a:solidFill>
                  <a:srgbClr val="FF0000"/>
                </a:solidFill>
              </a:rPr>
              <a:t>Firm</a:t>
            </a:r>
            <a:r>
              <a:rPr lang="en-GB" dirty="0" smtClean="0"/>
              <a:t> </a:t>
            </a:r>
            <a:r>
              <a:rPr lang="en-GB" dirty="0"/>
              <a:t>analysis</a:t>
            </a:r>
            <a:endParaRPr lang="en-GB" dirty="0" smtClean="0"/>
          </a:p>
          <a:p>
            <a:pPr lvl="1"/>
            <a:r>
              <a:rPr lang="en-GB" dirty="0" smtClean="0"/>
              <a:t>Exit = ‘1’ </a:t>
            </a:r>
            <a:r>
              <a:rPr lang="en-GB" dirty="0"/>
              <a:t>if the firm died between 2007 and 2009 inclusive and ‘0’ </a:t>
            </a:r>
            <a:r>
              <a:rPr lang="en-GB" dirty="0" smtClean="0"/>
              <a:t>otherwise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Regional </a:t>
            </a:r>
            <a:r>
              <a:rPr lang="en-GB" dirty="0" smtClean="0"/>
              <a:t>analysis</a:t>
            </a:r>
          </a:p>
          <a:p>
            <a:pPr lvl="1"/>
            <a:r>
              <a:rPr lang="en-GB" dirty="0" smtClean="0"/>
              <a:t>Average </a:t>
            </a:r>
            <a:r>
              <a:rPr lang="en-GB" dirty="0"/>
              <a:t>annual death rate </a:t>
            </a:r>
            <a:r>
              <a:rPr lang="en-GB" dirty="0" smtClean="0"/>
              <a:t>between 2007 </a:t>
            </a:r>
            <a:r>
              <a:rPr lang="en-GB" dirty="0"/>
              <a:t>to </a:t>
            </a:r>
            <a:r>
              <a:rPr lang="en-GB" dirty="0" smtClean="0"/>
              <a:t>2009. </a:t>
            </a:r>
          </a:p>
          <a:p>
            <a:pPr marL="402336" lvl="1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1268760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Figure 1: Enterprise Deaths </a:t>
            </a:r>
            <a:r>
              <a:rPr lang="en-GB" b="1" dirty="0" smtClean="0"/>
              <a:t>Rates (DED)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224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Measures of Agglomeration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6494"/>
            <a:ext cx="5067427" cy="5477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20072" y="1340768"/>
                <a:ext cx="3713616" cy="4824536"/>
              </a:xfr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>
                <a:normAutofit fontScale="62500" lnSpcReduction="20000"/>
              </a:bodyPr>
              <a:lstStyle/>
              <a:p>
                <a:pPr marL="82296" indent="0">
                  <a:buNone/>
                </a:pPr>
                <a:r>
                  <a:rPr lang="en-GB" b="1" i="1" dirty="0" smtClean="0">
                    <a:solidFill>
                      <a:srgbClr val="00B0F0"/>
                    </a:solidFill>
                  </a:rPr>
                  <a:t>Localization Economies</a:t>
                </a:r>
                <a:endParaRPr lang="en-GB" b="1" dirty="0">
                  <a:solidFill>
                    <a:srgbClr val="00B0F0"/>
                  </a:solidFill>
                </a:endParaRPr>
              </a:p>
              <a:p>
                <a:r>
                  <a:rPr lang="en-GB" dirty="0">
                    <a:solidFill>
                      <a:srgbClr val="FF0000"/>
                    </a:solidFill>
                  </a:rPr>
                  <a:t>L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ocation </a:t>
                </a:r>
                <a:r>
                  <a:rPr lang="en-GB" dirty="0">
                    <a:solidFill>
                      <a:srgbClr val="FF0000"/>
                    </a:solidFill>
                  </a:rPr>
                  <a:t>quotient (LQ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82296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b="0" i="1">
                              <a:latin typeface="Cambria Math"/>
                            </a:rPr>
                            <m:t>𝐿𝑄</m:t>
                          </m:r>
                        </m:e>
                        <m:sub>
                          <m:r>
                            <a:rPr lang="en-GB" b="0" i="1">
                              <a:latin typeface="Cambria Math"/>
                            </a:rPr>
                            <m:t>𝑠</m:t>
                          </m:r>
                          <m:r>
                            <a:rPr lang="en-GB" b="0" i="1">
                              <a:latin typeface="Cambria Math"/>
                            </a:rPr>
                            <m:t>,</m:t>
                          </m:r>
                          <m:r>
                            <a:rPr lang="en-GB" b="0" i="1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GB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i="1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GB" b="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b="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en-GB" b="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b="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b="0" i="1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pPr marL="82296" indent="0">
                  <a:buNone/>
                </a:pPr>
                <a:endParaRPr lang="en-GB" dirty="0" smtClean="0"/>
              </a:p>
              <a:p>
                <a:pPr marL="356616" lvl="1" indent="0">
                  <a:buNone/>
                </a:pPr>
                <a:r>
                  <a:rPr lang="en-GB" dirty="0"/>
                  <a:t>where </a:t>
                </a:r>
                <a:r>
                  <a:rPr lang="en-GB" i="1" dirty="0" err="1"/>
                  <a:t>E</a:t>
                </a:r>
                <a:r>
                  <a:rPr lang="en-GB" i="1" baseline="-25000" dirty="0" err="1"/>
                  <a:t>s,j</a:t>
                </a:r>
                <a:r>
                  <a:rPr lang="en-GB" i="1" baseline="-25000" dirty="0"/>
                  <a:t> </a:t>
                </a:r>
                <a:r>
                  <a:rPr lang="en-GB" dirty="0"/>
                  <a:t>is the employment in sector </a:t>
                </a:r>
                <a:r>
                  <a:rPr lang="en-GB" i="1" dirty="0"/>
                  <a:t>s </a:t>
                </a:r>
                <a:r>
                  <a:rPr lang="en-GB" dirty="0"/>
                  <a:t>(two-digit NACE classification code) in DED </a:t>
                </a:r>
                <a:r>
                  <a:rPr lang="en-GB" i="1" dirty="0"/>
                  <a:t>j </a:t>
                </a:r>
                <a:r>
                  <a:rPr lang="en-GB" dirty="0"/>
                  <a:t>and</a:t>
                </a:r>
                <a:r>
                  <a:rPr lang="en-GB" i="1" dirty="0"/>
                  <a:t> </a:t>
                </a:r>
                <a:r>
                  <a:rPr lang="en-GB" i="1" dirty="0" err="1"/>
                  <a:t>E</a:t>
                </a:r>
                <a:r>
                  <a:rPr lang="en-GB" i="1" baseline="-25000" dirty="0" err="1"/>
                  <a:t>s,n</a:t>
                </a:r>
                <a:r>
                  <a:rPr lang="en-GB" i="1" baseline="-25000" dirty="0"/>
                  <a:t> </a:t>
                </a:r>
                <a:r>
                  <a:rPr lang="en-GB" dirty="0"/>
                  <a:t>is the employment in sector </a:t>
                </a:r>
                <a:r>
                  <a:rPr lang="en-GB" i="1" dirty="0"/>
                  <a:t>s </a:t>
                </a:r>
                <a:r>
                  <a:rPr lang="en-GB" dirty="0"/>
                  <a:t>nationally (</a:t>
                </a:r>
                <a:r>
                  <a:rPr lang="en-GB" i="1" dirty="0"/>
                  <a:t>n</a:t>
                </a:r>
                <a:r>
                  <a:rPr lang="en-GB" dirty="0"/>
                  <a:t>). </a:t>
                </a:r>
              </a:p>
              <a:p>
                <a:r>
                  <a:rPr lang="en-GB" dirty="0" smtClean="0"/>
                  <a:t>Compares </a:t>
                </a:r>
                <a:r>
                  <a:rPr lang="en-GB" dirty="0"/>
                  <a:t>the concentration of a sector in a DED to the concentration of the same sector </a:t>
                </a:r>
                <a:r>
                  <a:rPr lang="en-GB" dirty="0" smtClean="0"/>
                  <a:t>nationally.</a:t>
                </a:r>
              </a:p>
              <a:p>
                <a:r>
                  <a:rPr lang="en-GB" dirty="0" smtClean="0"/>
                  <a:t>Concentration </a:t>
                </a:r>
                <a:r>
                  <a:rPr lang="en-GB" dirty="0"/>
                  <a:t>is approximated using share of sector </a:t>
                </a:r>
                <a:r>
                  <a:rPr lang="en-GB" dirty="0" smtClean="0"/>
                  <a:t>employment.</a:t>
                </a: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20072" y="1340768"/>
                <a:ext cx="3713616" cy="4824536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44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2348"/>
            <a:ext cx="4477152" cy="42210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Measures of Agglomeration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1363358"/>
            <a:ext cx="756084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82296" indent="0">
              <a:buNone/>
            </a:pPr>
            <a:r>
              <a:rPr lang="en-GB" b="1" i="1" dirty="0"/>
              <a:t>Diversification </a:t>
            </a:r>
          </a:p>
          <a:p>
            <a:r>
              <a:rPr lang="en-GB" dirty="0" smtClean="0"/>
              <a:t>Related variety is </a:t>
            </a:r>
            <a:r>
              <a:rPr lang="en-GB" dirty="0"/>
              <a:t>captured by the weighted sum of entropy at the four digit NACE classification system within each two digit NACE classification </a:t>
            </a:r>
            <a:r>
              <a:rPr lang="en-GB" dirty="0" smtClean="0"/>
              <a:t>system. Related and unrelated variety are calculated following </a:t>
            </a:r>
            <a:r>
              <a:rPr lang="en-GB" dirty="0" err="1"/>
              <a:t>Frenken</a:t>
            </a:r>
            <a:r>
              <a:rPr lang="en-GB" dirty="0"/>
              <a:t> et al. (</a:t>
            </a:r>
            <a:r>
              <a:rPr lang="en-GB" dirty="0" smtClean="0"/>
              <a:t>2007).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Related variety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60" y="2719124"/>
            <a:ext cx="4216298" cy="38619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29580" y="6214428"/>
            <a:ext cx="190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Unrelated variety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3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1401</TotalTime>
  <Words>1151</Words>
  <Application>Microsoft Office PowerPoint</Application>
  <PresentationFormat>On-screen Show (4:3)</PresentationFormat>
  <Paragraphs>193</Paragraphs>
  <Slides>17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Solstice</vt:lpstr>
      <vt:lpstr>Equation</vt:lpstr>
      <vt:lpstr>The Effect Agglomeration Economies on Firm Deaths: A Comparison of Regional and Firm Based Approaches </vt:lpstr>
      <vt:lpstr>Objective</vt:lpstr>
      <vt:lpstr>Motivation</vt:lpstr>
      <vt:lpstr>Motivation</vt:lpstr>
      <vt:lpstr>Motivation</vt:lpstr>
      <vt:lpstr>Data</vt:lpstr>
      <vt:lpstr>Dependent Variable: Exits</vt:lpstr>
      <vt:lpstr>Measures of Agglomeration </vt:lpstr>
      <vt:lpstr>Measures of Agglomeration </vt:lpstr>
      <vt:lpstr>Measures of Agglomeration </vt:lpstr>
      <vt:lpstr>Methods</vt:lpstr>
      <vt:lpstr>Distance Decay</vt:lpstr>
      <vt:lpstr>PowerPoint Presentation</vt:lpstr>
      <vt:lpstr>Key Findings</vt:lpstr>
      <vt:lpstr>Conclusions</vt:lpstr>
      <vt:lpstr>Conclusions</vt:lpstr>
      <vt:lpstr>Thank You</vt:lpstr>
    </vt:vector>
  </TitlesOfParts>
  <Company>University College Cork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effect Agglomeration Economies on Firm Deaths: A Comparison of Regional and Firm Based Approaches</dc:title>
  <dc:creator>Power, Bernadette</dc:creator>
  <cp:lastModifiedBy>Justin Doran</cp:lastModifiedBy>
  <cp:revision>57</cp:revision>
  <cp:lastPrinted>2016-09-07T13:45:46Z</cp:lastPrinted>
  <dcterms:created xsi:type="dcterms:W3CDTF">2016-07-26T10:52:02Z</dcterms:created>
  <dcterms:modified xsi:type="dcterms:W3CDTF">2016-09-16T09:40:58Z</dcterms:modified>
</cp:coreProperties>
</file>