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525" r:id="rId2"/>
    <p:sldId id="526" r:id="rId3"/>
    <p:sldId id="545" r:id="rId4"/>
    <p:sldId id="481" r:id="rId5"/>
    <p:sldId id="487" r:id="rId6"/>
    <p:sldId id="488" r:id="rId7"/>
    <p:sldId id="527" r:id="rId8"/>
    <p:sldId id="528" r:id="rId9"/>
    <p:sldId id="520" r:id="rId10"/>
    <p:sldId id="478" r:id="rId11"/>
    <p:sldId id="540" r:id="rId12"/>
    <p:sldId id="549" r:id="rId13"/>
    <p:sldId id="544" r:id="rId14"/>
    <p:sldId id="564" r:id="rId15"/>
    <p:sldId id="565" r:id="rId16"/>
    <p:sldId id="571" r:id="rId17"/>
    <p:sldId id="574" r:id="rId18"/>
    <p:sldId id="575" r:id="rId19"/>
    <p:sldId id="576" r:id="rId20"/>
    <p:sldId id="572" r:id="rId21"/>
    <p:sldId id="573" r:id="rId22"/>
    <p:sldId id="568" r:id="rId23"/>
    <p:sldId id="577" r:id="rId24"/>
    <p:sldId id="578" r:id="rId25"/>
    <p:sldId id="475" r:id="rId26"/>
    <p:sldId id="579" r:id="rId27"/>
    <p:sldId id="551" r:id="rId28"/>
    <p:sldId id="580" r:id="rId29"/>
    <p:sldId id="581" r:id="rId30"/>
    <p:sldId id="582" r:id="rId31"/>
    <p:sldId id="563" r:id="rId32"/>
    <p:sldId id="583" r:id="rId33"/>
  </p:sldIdLst>
  <p:sldSz cx="5486400" cy="4103688"/>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273050" indent="184150" algn="l" rtl="0" fontAlgn="base">
      <a:spcBef>
        <a:spcPct val="0"/>
      </a:spcBef>
      <a:spcAft>
        <a:spcPct val="0"/>
      </a:spcAft>
      <a:defRPr kern="1200">
        <a:solidFill>
          <a:schemeClr val="tx1"/>
        </a:solidFill>
        <a:latin typeface="Arial" charset="0"/>
        <a:ea typeface="+mn-ea"/>
        <a:cs typeface="+mn-cs"/>
      </a:defRPr>
    </a:lvl2pPr>
    <a:lvl3pPr marL="547688" indent="366713" algn="l" rtl="0" fontAlgn="base">
      <a:spcBef>
        <a:spcPct val="0"/>
      </a:spcBef>
      <a:spcAft>
        <a:spcPct val="0"/>
      </a:spcAft>
      <a:defRPr kern="1200">
        <a:solidFill>
          <a:schemeClr val="tx1"/>
        </a:solidFill>
        <a:latin typeface="Arial" charset="0"/>
        <a:ea typeface="+mn-ea"/>
        <a:cs typeface="+mn-cs"/>
      </a:defRPr>
    </a:lvl3pPr>
    <a:lvl4pPr marL="820738" indent="550863" algn="l" rtl="0" fontAlgn="base">
      <a:spcBef>
        <a:spcPct val="0"/>
      </a:spcBef>
      <a:spcAft>
        <a:spcPct val="0"/>
      </a:spcAft>
      <a:defRPr kern="1200">
        <a:solidFill>
          <a:schemeClr val="tx1"/>
        </a:solidFill>
        <a:latin typeface="Arial" charset="0"/>
        <a:ea typeface="+mn-ea"/>
        <a:cs typeface="+mn-cs"/>
      </a:defRPr>
    </a:lvl4pPr>
    <a:lvl5pPr marL="1095375" indent="733425"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1293">
          <p15:clr>
            <a:srgbClr val="A4A3A4"/>
          </p15:clr>
        </p15:guide>
        <p15:guide id="2" pos="1728">
          <p15:clr>
            <a:srgbClr val="A4A3A4"/>
          </p15:clr>
        </p15:guide>
      </p15:sldGuideLst>
    </p:ext>
    <p:ext uri="{2D200454-40CA-4A62-9FC3-DE9A4176ACB9}">
      <p15:notesGuideLst xmlns:p15="http://schemas.microsoft.com/office/powerpoint/2012/main" xmlns="">
        <p15:guide id="1" orient="horz" pos="3225">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75B7"/>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38" autoAdjust="0"/>
    <p:restoredTop sz="94660"/>
  </p:normalViewPr>
  <p:slideViewPr>
    <p:cSldViewPr>
      <p:cViewPr>
        <p:scale>
          <a:sx n="110" d="100"/>
          <a:sy n="110" d="100"/>
        </p:scale>
        <p:origin x="-1542" y="-150"/>
      </p:cViewPr>
      <p:guideLst>
        <p:guide orient="horz" pos="1293"/>
        <p:guide pos="17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3" d="100"/>
          <a:sy n="53" d="100"/>
        </p:scale>
        <p:origin x="-1794" y="-96"/>
      </p:cViewPr>
      <p:guideLst>
        <p:guide orient="horz" pos="3225"/>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ni\Dissertation\Chapters\CSO%20numbe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I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Sheet2!$C$5</c:f>
              <c:strCache>
                <c:ptCount val="1"/>
                <c:pt idx="0">
                  <c:v>Male </c:v>
                </c:pt>
              </c:strCache>
            </c:strRef>
          </c:tx>
          <c:invertIfNegative val="0"/>
          <c:cat>
            <c:numRef>
              <c:f>Sheet2!$B$6:$B$10</c:f>
              <c:numCache>
                <c:formatCode>General</c:formatCode>
                <c:ptCount val="5"/>
                <c:pt idx="0">
                  <c:v>1986</c:v>
                </c:pt>
                <c:pt idx="1">
                  <c:v>1991</c:v>
                </c:pt>
                <c:pt idx="2">
                  <c:v>1996</c:v>
                </c:pt>
                <c:pt idx="3">
                  <c:v>2002</c:v>
                </c:pt>
                <c:pt idx="4">
                  <c:v>2006</c:v>
                </c:pt>
              </c:numCache>
            </c:numRef>
          </c:cat>
          <c:val>
            <c:numRef>
              <c:f>Sheet2!$C$6:$C$10</c:f>
              <c:numCache>
                <c:formatCode>General</c:formatCode>
                <c:ptCount val="5"/>
                <c:pt idx="0">
                  <c:v>92788</c:v>
                </c:pt>
                <c:pt idx="1">
                  <c:v>87012</c:v>
                </c:pt>
                <c:pt idx="2">
                  <c:v>71689</c:v>
                </c:pt>
                <c:pt idx="3">
                  <c:v>45651</c:v>
                </c:pt>
                <c:pt idx="4">
                  <c:v>42407</c:v>
                </c:pt>
              </c:numCache>
            </c:numRef>
          </c:val>
        </c:ser>
        <c:ser>
          <c:idx val="1"/>
          <c:order val="1"/>
          <c:tx>
            <c:strRef>
              <c:f>Sheet2!$D$5</c:f>
              <c:strCache>
                <c:ptCount val="1"/>
                <c:pt idx="0">
                  <c:v>Female</c:v>
                </c:pt>
              </c:strCache>
            </c:strRef>
          </c:tx>
          <c:spPr>
            <a:solidFill>
              <a:srgbClr val="B24340"/>
            </a:solidFill>
          </c:spPr>
          <c:invertIfNegative val="0"/>
          <c:cat>
            <c:numRef>
              <c:f>Sheet2!$B$6:$B$10</c:f>
              <c:numCache>
                <c:formatCode>General</c:formatCode>
                <c:ptCount val="5"/>
                <c:pt idx="0">
                  <c:v>1986</c:v>
                </c:pt>
                <c:pt idx="1">
                  <c:v>1991</c:v>
                </c:pt>
                <c:pt idx="2">
                  <c:v>1996</c:v>
                </c:pt>
                <c:pt idx="3">
                  <c:v>2002</c:v>
                </c:pt>
                <c:pt idx="4">
                  <c:v>2006</c:v>
                </c:pt>
              </c:numCache>
            </c:numRef>
          </c:cat>
          <c:val>
            <c:numRef>
              <c:f>Sheet2!$D$6:$D$10</c:f>
              <c:numCache>
                <c:formatCode>General</c:formatCode>
                <c:ptCount val="5"/>
                <c:pt idx="0">
                  <c:v>54174</c:v>
                </c:pt>
                <c:pt idx="1">
                  <c:v>43182</c:v>
                </c:pt>
                <c:pt idx="2">
                  <c:v>27319</c:v>
                </c:pt>
                <c:pt idx="3">
                  <c:v>12191</c:v>
                </c:pt>
                <c:pt idx="4">
                  <c:v>11553</c:v>
                </c:pt>
              </c:numCache>
            </c:numRef>
          </c:val>
        </c:ser>
        <c:dLbls>
          <c:showLegendKey val="0"/>
          <c:showVal val="0"/>
          <c:showCatName val="0"/>
          <c:showSerName val="0"/>
          <c:showPercent val="0"/>
          <c:showBubbleSize val="0"/>
        </c:dLbls>
        <c:gapWidth val="150"/>
        <c:axId val="86750336"/>
        <c:axId val="86751872"/>
      </c:barChart>
      <c:catAx>
        <c:axId val="86750336"/>
        <c:scaling>
          <c:orientation val="minMax"/>
        </c:scaling>
        <c:delete val="0"/>
        <c:axPos val="b"/>
        <c:numFmt formatCode="General" sourceLinked="1"/>
        <c:majorTickMark val="out"/>
        <c:minorTickMark val="none"/>
        <c:tickLblPos val="nextTo"/>
        <c:txPr>
          <a:bodyPr/>
          <a:lstStyle/>
          <a:p>
            <a:pPr>
              <a:defRPr lang="en-US">
                <a:solidFill>
                  <a:schemeClr val="bg1"/>
                </a:solidFill>
              </a:defRPr>
            </a:pPr>
            <a:endParaRPr lang="en-US"/>
          </a:p>
        </c:txPr>
        <c:crossAx val="86751872"/>
        <c:crosses val="autoZero"/>
        <c:auto val="1"/>
        <c:lblAlgn val="ctr"/>
        <c:lblOffset val="100"/>
        <c:noMultiLvlLbl val="0"/>
      </c:catAx>
      <c:valAx>
        <c:axId val="86751872"/>
        <c:scaling>
          <c:orientation val="minMax"/>
        </c:scaling>
        <c:delete val="0"/>
        <c:axPos val="l"/>
        <c:majorGridlines/>
        <c:numFmt formatCode="General" sourceLinked="1"/>
        <c:majorTickMark val="out"/>
        <c:minorTickMark val="none"/>
        <c:tickLblPos val="nextTo"/>
        <c:txPr>
          <a:bodyPr/>
          <a:lstStyle/>
          <a:p>
            <a:pPr>
              <a:defRPr lang="en-US">
                <a:solidFill>
                  <a:schemeClr val="bg1"/>
                </a:solidFill>
              </a:defRPr>
            </a:pPr>
            <a:endParaRPr lang="en-US"/>
          </a:p>
        </c:txPr>
        <c:crossAx val="86750336"/>
        <c:crosses val="autoZero"/>
        <c:crossBetween val="between"/>
      </c:valAx>
    </c:plotArea>
    <c:legend>
      <c:legendPos val="r"/>
      <c:layout/>
      <c:overlay val="0"/>
      <c:txPr>
        <a:bodyPr/>
        <a:lstStyle/>
        <a:p>
          <a:pPr>
            <a:defRPr lang="en-US">
              <a:solidFill>
                <a:schemeClr val="bg1"/>
              </a:solidFill>
            </a:defRPr>
          </a:pPr>
          <a:endParaRPr lang="en-US"/>
        </a:p>
      </c:txPr>
    </c:legend>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hdr" sz="quarter"/>
          </p:nvPr>
        </p:nvSpPr>
        <p:spPr bwMode="auto">
          <a:xfrm>
            <a:off x="2" y="2"/>
            <a:ext cx="3076363" cy="511563"/>
          </a:xfrm>
          <a:prstGeom prst="rect">
            <a:avLst/>
          </a:prstGeom>
          <a:noFill/>
          <a:ln w="9525">
            <a:noFill/>
            <a:miter lim="800000"/>
            <a:headEnd/>
            <a:tailEnd/>
          </a:ln>
        </p:spPr>
        <p:txBody>
          <a:bodyPr vert="horz" wrap="square" lIns="98885" tIns="49442" rIns="98885" bIns="49442" numCol="1" anchor="t" anchorCtr="0" compatLnSpc="1">
            <a:prstTxWarp prst="textNoShape">
              <a:avLst/>
            </a:prstTxWarp>
          </a:bodyPr>
          <a:lstStyle>
            <a:lvl1pPr defTabSz="989491">
              <a:defRPr sz="1400">
                <a:latin typeface="Times New Roman" pitchFamily="18" charset="0"/>
              </a:defRPr>
            </a:lvl1pPr>
          </a:lstStyle>
          <a:p>
            <a:endParaRPr lang="en-GB"/>
          </a:p>
        </p:txBody>
      </p:sp>
      <p:sp>
        <p:nvSpPr>
          <p:cNvPr id="251907" name="Rectangle 3"/>
          <p:cNvSpPr>
            <a:spLocks noGrp="1" noChangeArrowheads="1"/>
          </p:cNvSpPr>
          <p:nvPr>
            <p:ph type="dt" sz="quarter" idx="1"/>
          </p:nvPr>
        </p:nvSpPr>
        <p:spPr bwMode="auto">
          <a:xfrm>
            <a:off x="4022940" y="2"/>
            <a:ext cx="3076363" cy="511563"/>
          </a:xfrm>
          <a:prstGeom prst="rect">
            <a:avLst/>
          </a:prstGeom>
          <a:noFill/>
          <a:ln w="9525">
            <a:noFill/>
            <a:miter lim="800000"/>
            <a:headEnd/>
            <a:tailEnd/>
          </a:ln>
        </p:spPr>
        <p:txBody>
          <a:bodyPr vert="horz" wrap="square" lIns="98885" tIns="49442" rIns="98885" bIns="49442" numCol="1" anchor="t" anchorCtr="0" compatLnSpc="1">
            <a:prstTxWarp prst="textNoShape">
              <a:avLst/>
            </a:prstTxWarp>
          </a:bodyPr>
          <a:lstStyle>
            <a:lvl1pPr algn="r" defTabSz="989491">
              <a:defRPr sz="1400">
                <a:latin typeface="Times New Roman" pitchFamily="18" charset="0"/>
              </a:defRPr>
            </a:lvl1pPr>
          </a:lstStyle>
          <a:p>
            <a:endParaRPr lang="en-GB"/>
          </a:p>
        </p:txBody>
      </p:sp>
      <p:sp>
        <p:nvSpPr>
          <p:cNvPr id="251908" name="Rectangle 4"/>
          <p:cNvSpPr>
            <a:spLocks noGrp="1" noChangeArrowheads="1"/>
          </p:cNvSpPr>
          <p:nvPr>
            <p:ph type="ftr" sz="quarter" idx="2"/>
          </p:nvPr>
        </p:nvSpPr>
        <p:spPr bwMode="auto">
          <a:xfrm>
            <a:off x="2" y="9723051"/>
            <a:ext cx="3076363" cy="511562"/>
          </a:xfrm>
          <a:prstGeom prst="rect">
            <a:avLst/>
          </a:prstGeom>
          <a:noFill/>
          <a:ln w="9525">
            <a:noFill/>
            <a:miter lim="800000"/>
            <a:headEnd/>
            <a:tailEnd/>
          </a:ln>
        </p:spPr>
        <p:txBody>
          <a:bodyPr vert="horz" wrap="square" lIns="98885" tIns="49442" rIns="98885" bIns="49442" numCol="1" anchor="b" anchorCtr="0" compatLnSpc="1">
            <a:prstTxWarp prst="textNoShape">
              <a:avLst/>
            </a:prstTxWarp>
          </a:bodyPr>
          <a:lstStyle>
            <a:lvl1pPr defTabSz="989491">
              <a:defRPr sz="1400">
                <a:latin typeface="Times New Roman" pitchFamily="18" charset="0"/>
              </a:defRPr>
            </a:lvl1pPr>
          </a:lstStyle>
          <a:p>
            <a:endParaRPr lang="en-GB"/>
          </a:p>
        </p:txBody>
      </p:sp>
      <p:sp>
        <p:nvSpPr>
          <p:cNvPr id="251909" name="Rectangle 5"/>
          <p:cNvSpPr>
            <a:spLocks noGrp="1" noChangeArrowheads="1"/>
          </p:cNvSpPr>
          <p:nvPr>
            <p:ph type="sldNum" sz="quarter" idx="3"/>
          </p:nvPr>
        </p:nvSpPr>
        <p:spPr bwMode="auto">
          <a:xfrm>
            <a:off x="4022940" y="9723051"/>
            <a:ext cx="3076363" cy="511562"/>
          </a:xfrm>
          <a:prstGeom prst="rect">
            <a:avLst/>
          </a:prstGeom>
          <a:noFill/>
          <a:ln w="9525">
            <a:noFill/>
            <a:miter lim="800000"/>
            <a:headEnd/>
            <a:tailEnd/>
          </a:ln>
        </p:spPr>
        <p:txBody>
          <a:bodyPr vert="horz" wrap="square" lIns="98885" tIns="49442" rIns="98885" bIns="49442" numCol="1" anchor="b" anchorCtr="0" compatLnSpc="1">
            <a:prstTxWarp prst="textNoShape">
              <a:avLst/>
            </a:prstTxWarp>
          </a:bodyPr>
          <a:lstStyle>
            <a:lvl1pPr algn="r" defTabSz="989491">
              <a:defRPr sz="1400">
                <a:latin typeface="Times New Roman" pitchFamily="18" charset="0"/>
              </a:defRPr>
            </a:lvl1pPr>
          </a:lstStyle>
          <a:p>
            <a:fld id="{570B612A-1954-4F17-A558-485DE6482E21}" type="slidenum">
              <a:rPr lang="en-GB"/>
              <a:pPr/>
              <a:t>‹#›</a:t>
            </a:fld>
            <a:endParaRPr lang="en-GB"/>
          </a:p>
        </p:txBody>
      </p:sp>
    </p:spTree>
    <p:extLst>
      <p:ext uri="{BB962C8B-B14F-4D97-AF65-F5344CB8AC3E}">
        <p14:creationId xmlns:p14="http://schemas.microsoft.com/office/powerpoint/2010/main" val="767770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hdr" sz="quarter"/>
          </p:nvPr>
        </p:nvSpPr>
        <p:spPr bwMode="auto">
          <a:xfrm>
            <a:off x="2" y="2"/>
            <a:ext cx="3076363" cy="511563"/>
          </a:xfrm>
          <a:prstGeom prst="rect">
            <a:avLst/>
          </a:prstGeom>
          <a:noFill/>
          <a:ln w="9525">
            <a:noFill/>
            <a:miter lim="800000"/>
            <a:headEnd/>
            <a:tailEnd/>
          </a:ln>
        </p:spPr>
        <p:txBody>
          <a:bodyPr vert="horz" wrap="square" lIns="98885" tIns="49442" rIns="98885" bIns="49442" numCol="1" anchor="t" anchorCtr="0" compatLnSpc="1">
            <a:prstTxWarp prst="textNoShape">
              <a:avLst/>
            </a:prstTxWarp>
          </a:bodyPr>
          <a:lstStyle>
            <a:lvl1pPr defTabSz="989491">
              <a:defRPr sz="1400">
                <a:latin typeface="Times New Roman" pitchFamily="18" charset="0"/>
              </a:defRPr>
            </a:lvl1pPr>
          </a:lstStyle>
          <a:p>
            <a:endParaRPr lang="en-GB"/>
          </a:p>
        </p:txBody>
      </p:sp>
      <p:sp>
        <p:nvSpPr>
          <p:cNvPr id="162819" name="Rectangle 3"/>
          <p:cNvSpPr>
            <a:spLocks noGrp="1" noChangeArrowheads="1"/>
          </p:cNvSpPr>
          <p:nvPr>
            <p:ph type="dt" idx="1"/>
          </p:nvPr>
        </p:nvSpPr>
        <p:spPr bwMode="auto">
          <a:xfrm>
            <a:off x="4022940" y="2"/>
            <a:ext cx="3076363" cy="511563"/>
          </a:xfrm>
          <a:prstGeom prst="rect">
            <a:avLst/>
          </a:prstGeom>
          <a:noFill/>
          <a:ln w="9525">
            <a:noFill/>
            <a:miter lim="800000"/>
            <a:headEnd/>
            <a:tailEnd/>
          </a:ln>
        </p:spPr>
        <p:txBody>
          <a:bodyPr vert="horz" wrap="square" lIns="98885" tIns="49442" rIns="98885" bIns="49442" numCol="1" anchor="t" anchorCtr="0" compatLnSpc="1">
            <a:prstTxWarp prst="textNoShape">
              <a:avLst/>
            </a:prstTxWarp>
          </a:bodyPr>
          <a:lstStyle>
            <a:lvl1pPr algn="r" defTabSz="989491">
              <a:defRPr sz="1400">
                <a:latin typeface="Times New Roman" pitchFamily="18" charset="0"/>
              </a:defRPr>
            </a:lvl1pPr>
          </a:lstStyle>
          <a:p>
            <a:endParaRPr lang="en-GB"/>
          </a:p>
        </p:txBody>
      </p:sp>
      <p:sp>
        <p:nvSpPr>
          <p:cNvPr id="43012" name="Rectangle 4"/>
          <p:cNvSpPr>
            <a:spLocks noGrp="1" noRot="1" noChangeAspect="1" noChangeArrowheads="1" noTextEdit="1"/>
          </p:cNvSpPr>
          <p:nvPr>
            <p:ph type="sldImg" idx="2"/>
          </p:nvPr>
        </p:nvSpPr>
        <p:spPr bwMode="auto">
          <a:xfrm>
            <a:off x="984250" y="766763"/>
            <a:ext cx="5130800" cy="3838575"/>
          </a:xfrm>
          <a:prstGeom prst="rect">
            <a:avLst/>
          </a:prstGeom>
          <a:noFill/>
          <a:ln w="9525">
            <a:solidFill>
              <a:srgbClr val="000000"/>
            </a:solidFill>
            <a:miter lim="800000"/>
            <a:headEnd/>
            <a:tailEnd/>
          </a:ln>
        </p:spPr>
      </p:sp>
      <p:sp>
        <p:nvSpPr>
          <p:cNvPr id="162821" name="Rectangle 5"/>
          <p:cNvSpPr>
            <a:spLocks noGrp="1" noChangeArrowheads="1"/>
          </p:cNvSpPr>
          <p:nvPr>
            <p:ph type="body" sz="quarter" idx="3"/>
          </p:nvPr>
        </p:nvSpPr>
        <p:spPr bwMode="auto">
          <a:xfrm>
            <a:off x="946576" y="4860689"/>
            <a:ext cx="5206153" cy="4607421"/>
          </a:xfrm>
          <a:prstGeom prst="rect">
            <a:avLst/>
          </a:prstGeom>
          <a:noFill/>
          <a:ln w="9525">
            <a:noFill/>
            <a:miter lim="800000"/>
            <a:headEnd/>
            <a:tailEnd/>
          </a:ln>
        </p:spPr>
        <p:txBody>
          <a:bodyPr vert="horz" wrap="square" lIns="98885" tIns="49442" rIns="98885" bIns="49442"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62822" name="Rectangle 6"/>
          <p:cNvSpPr>
            <a:spLocks noGrp="1" noChangeArrowheads="1"/>
          </p:cNvSpPr>
          <p:nvPr>
            <p:ph type="ftr" sz="quarter" idx="4"/>
          </p:nvPr>
        </p:nvSpPr>
        <p:spPr bwMode="auto">
          <a:xfrm>
            <a:off x="2" y="9723051"/>
            <a:ext cx="3076363" cy="511562"/>
          </a:xfrm>
          <a:prstGeom prst="rect">
            <a:avLst/>
          </a:prstGeom>
          <a:noFill/>
          <a:ln w="9525">
            <a:noFill/>
            <a:miter lim="800000"/>
            <a:headEnd/>
            <a:tailEnd/>
          </a:ln>
        </p:spPr>
        <p:txBody>
          <a:bodyPr vert="horz" wrap="square" lIns="98885" tIns="49442" rIns="98885" bIns="49442" numCol="1" anchor="b" anchorCtr="0" compatLnSpc="1">
            <a:prstTxWarp prst="textNoShape">
              <a:avLst/>
            </a:prstTxWarp>
          </a:bodyPr>
          <a:lstStyle>
            <a:lvl1pPr defTabSz="989491">
              <a:defRPr sz="1400">
                <a:latin typeface="Times New Roman" pitchFamily="18" charset="0"/>
              </a:defRPr>
            </a:lvl1pPr>
          </a:lstStyle>
          <a:p>
            <a:endParaRPr lang="en-GB"/>
          </a:p>
        </p:txBody>
      </p:sp>
      <p:sp>
        <p:nvSpPr>
          <p:cNvPr id="162823" name="Rectangle 7"/>
          <p:cNvSpPr>
            <a:spLocks noGrp="1" noChangeArrowheads="1"/>
          </p:cNvSpPr>
          <p:nvPr>
            <p:ph type="sldNum" sz="quarter" idx="5"/>
          </p:nvPr>
        </p:nvSpPr>
        <p:spPr bwMode="auto">
          <a:xfrm>
            <a:off x="4022940" y="9723051"/>
            <a:ext cx="3076363" cy="511562"/>
          </a:xfrm>
          <a:prstGeom prst="rect">
            <a:avLst/>
          </a:prstGeom>
          <a:noFill/>
          <a:ln w="9525">
            <a:noFill/>
            <a:miter lim="800000"/>
            <a:headEnd/>
            <a:tailEnd/>
          </a:ln>
        </p:spPr>
        <p:txBody>
          <a:bodyPr vert="horz" wrap="square" lIns="98885" tIns="49442" rIns="98885" bIns="49442" numCol="1" anchor="b" anchorCtr="0" compatLnSpc="1">
            <a:prstTxWarp prst="textNoShape">
              <a:avLst/>
            </a:prstTxWarp>
          </a:bodyPr>
          <a:lstStyle>
            <a:lvl1pPr algn="r" defTabSz="989491">
              <a:defRPr sz="1400">
                <a:latin typeface="Times New Roman" pitchFamily="18" charset="0"/>
              </a:defRPr>
            </a:lvl1pPr>
          </a:lstStyle>
          <a:p>
            <a:fld id="{DA2E6BAC-199D-43B3-9551-AB007096DA69}" type="slidenum">
              <a:rPr lang="en-GB"/>
              <a:pPr/>
              <a:t>‹#›</a:t>
            </a:fld>
            <a:endParaRPr lang="en-GB"/>
          </a:p>
        </p:txBody>
      </p:sp>
    </p:spTree>
    <p:extLst>
      <p:ext uri="{BB962C8B-B14F-4D97-AF65-F5344CB8AC3E}">
        <p14:creationId xmlns:p14="http://schemas.microsoft.com/office/powerpoint/2010/main" val="1955217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700" kern="1200">
        <a:solidFill>
          <a:schemeClr val="tx1"/>
        </a:solidFill>
        <a:latin typeface="Arial" charset="0"/>
        <a:ea typeface="+mn-ea"/>
        <a:cs typeface="+mn-cs"/>
      </a:defRPr>
    </a:lvl1pPr>
    <a:lvl2pPr marL="273050" algn="l" rtl="0" eaLnBrk="0" fontAlgn="base" hangingPunct="0">
      <a:spcBef>
        <a:spcPct val="30000"/>
      </a:spcBef>
      <a:spcAft>
        <a:spcPct val="0"/>
      </a:spcAft>
      <a:defRPr sz="700" kern="1200">
        <a:solidFill>
          <a:schemeClr val="tx1"/>
        </a:solidFill>
        <a:latin typeface="Arial" charset="0"/>
        <a:ea typeface="+mn-ea"/>
        <a:cs typeface="+mn-cs"/>
      </a:defRPr>
    </a:lvl2pPr>
    <a:lvl3pPr marL="547688" algn="l" rtl="0" eaLnBrk="0" fontAlgn="base" hangingPunct="0">
      <a:spcBef>
        <a:spcPct val="30000"/>
      </a:spcBef>
      <a:spcAft>
        <a:spcPct val="0"/>
      </a:spcAft>
      <a:defRPr sz="700" kern="1200">
        <a:solidFill>
          <a:schemeClr val="tx1"/>
        </a:solidFill>
        <a:latin typeface="Arial" charset="0"/>
        <a:ea typeface="+mn-ea"/>
        <a:cs typeface="+mn-cs"/>
      </a:defRPr>
    </a:lvl3pPr>
    <a:lvl4pPr marL="820738" algn="l" rtl="0" eaLnBrk="0" fontAlgn="base" hangingPunct="0">
      <a:spcBef>
        <a:spcPct val="30000"/>
      </a:spcBef>
      <a:spcAft>
        <a:spcPct val="0"/>
      </a:spcAft>
      <a:defRPr sz="700" kern="1200">
        <a:solidFill>
          <a:schemeClr val="tx1"/>
        </a:solidFill>
        <a:latin typeface="Arial" charset="0"/>
        <a:ea typeface="+mn-ea"/>
        <a:cs typeface="+mn-cs"/>
      </a:defRPr>
    </a:lvl4pPr>
    <a:lvl5pPr marL="1095375" algn="l" rtl="0" eaLnBrk="0" fontAlgn="base" hangingPunct="0">
      <a:spcBef>
        <a:spcPct val="30000"/>
      </a:spcBef>
      <a:spcAft>
        <a:spcPct val="0"/>
      </a:spcAft>
      <a:defRPr sz="700" kern="1200">
        <a:solidFill>
          <a:schemeClr val="tx1"/>
        </a:solidFill>
        <a:latin typeface="Arial" charset="0"/>
        <a:ea typeface="+mn-ea"/>
        <a:cs typeface="+mn-cs"/>
      </a:defRPr>
    </a:lvl5pPr>
    <a:lvl6pPr marL="1370000" algn="l" defTabSz="548000" rtl="0" eaLnBrk="1" latinLnBrk="0" hangingPunct="1">
      <a:defRPr sz="700" kern="1200">
        <a:solidFill>
          <a:schemeClr val="tx1"/>
        </a:solidFill>
        <a:latin typeface="+mn-lt"/>
        <a:ea typeface="+mn-ea"/>
        <a:cs typeface="+mn-cs"/>
      </a:defRPr>
    </a:lvl6pPr>
    <a:lvl7pPr marL="1644000" algn="l" defTabSz="548000" rtl="0" eaLnBrk="1" latinLnBrk="0" hangingPunct="1">
      <a:defRPr sz="700" kern="1200">
        <a:solidFill>
          <a:schemeClr val="tx1"/>
        </a:solidFill>
        <a:latin typeface="+mn-lt"/>
        <a:ea typeface="+mn-ea"/>
        <a:cs typeface="+mn-cs"/>
      </a:defRPr>
    </a:lvl7pPr>
    <a:lvl8pPr marL="1918000" algn="l" defTabSz="548000" rtl="0" eaLnBrk="1" latinLnBrk="0" hangingPunct="1">
      <a:defRPr sz="700" kern="1200">
        <a:solidFill>
          <a:schemeClr val="tx1"/>
        </a:solidFill>
        <a:latin typeface="+mn-lt"/>
        <a:ea typeface="+mn-ea"/>
        <a:cs typeface="+mn-cs"/>
      </a:defRPr>
    </a:lvl8pPr>
    <a:lvl9pPr marL="2192000" algn="l" defTabSz="548000" rtl="0" eaLnBrk="1" latinLnBrk="0" hangingPunct="1">
      <a:defRPr sz="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4022940" y="9723051"/>
            <a:ext cx="3076363" cy="511562"/>
          </a:xfrm>
          <a:prstGeom prst="rect">
            <a:avLst/>
          </a:prstGeom>
          <a:noFill/>
          <a:ln w="9525">
            <a:noFill/>
            <a:miter lim="800000"/>
            <a:headEnd/>
            <a:tailEnd/>
          </a:ln>
        </p:spPr>
        <p:txBody>
          <a:bodyPr lIns="98872" tIns="49437" rIns="98872" bIns="49437" anchor="b"/>
          <a:lstStyle/>
          <a:p>
            <a:pPr algn="r" defTabSz="989491"/>
            <a:fld id="{53A9CD46-D113-4130-BBFE-17A27499C951}" type="slidenum">
              <a:rPr lang="en-GB" sz="1400">
                <a:latin typeface="Times New Roman" pitchFamily="18" charset="0"/>
              </a:rPr>
              <a:pPr algn="r" defTabSz="989491"/>
              <a:t>1</a:t>
            </a:fld>
            <a:endParaRPr lang="en-GB" sz="1400" dirty="0">
              <a:latin typeface="Times New Roman" pitchFamily="18" charset="0"/>
            </a:endParaRPr>
          </a:p>
        </p:txBody>
      </p:sp>
      <p:sp>
        <p:nvSpPr>
          <p:cNvPr id="84995" name="Rectangle 2"/>
          <p:cNvSpPr>
            <a:spLocks noGrp="1" noRot="1" noChangeAspect="1" noChangeArrowheads="1" noTextEdit="1"/>
          </p:cNvSpPr>
          <p:nvPr>
            <p:ph type="sldImg"/>
          </p:nvPr>
        </p:nvSpPr>
        <p:spPr>
          <a:xfrm>
            <a:off x="985838" y="766763"/>
            <a:ext cx="5130800" cy="3838575"/>
          </a:xfrm>
          <a:ln/>
        </p:spPr>
      </p:sp>
      <p:sp>
        <p:nvSpPr>
          <p:cNvPr id="84996" name="Rectangle 3"/>
          <p:cNvSpPr>
            <a:spLocks noGrp="1" noChangeArrowheads="1"/>
          </p:cNvSpPr>
          <p:nvPr>
            <p:ph type="body" idx="1"/>
          </p:nvPr>
        </p:nvSpPr>
        <p:spPr/>
        <p:txBody>
          <a:bodyPr lIns="98872" tIns="49437" rIns="98872" bIns="49437"/>
          <a:lstStyle/>
          <a:p>
            <a:pPr eaLnBrk="1" hangingPunct="1"/>
            <a:endParaRPr lang="en-GB" smtClean="0"/>
          </a:p>
        </p:txBody>
      </p:sp>
    </p:spTree>
    <p:extLst>
      <p:ext uri="{BB962C8B-B14F-4D97-AF65-F5344CB8AC3E}">
        <p14:creationId xmlns:p14="http://schemas.microsoft.com/office/powerpoint/2010/main" val="43049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4022940" y="9723051"/>
            <a:ext cx="3076363" cy="511562"/>
          </a:xfrm>
          <a:prstGeom prst="rect">
            <a:avLst/>
          </a:prstGeom>
          <a:noFill/>
          <a:ln w="9525">
            <a:noFill/>
            <a:miter lim="800000"/>
            <a:headEnd/>
            <a:tailEnd/>
          </a:ln>
        </p:spPr>
        <p:txBody>
          <a:bodyPr lIns="98872" tIns="49437" rIns="98872" bIns="49437" anchor="b"/>
          <a:lstStyle/>
          <a:p>
            <a:pPr algn="r" defTabSz="989491"/>
            <a:fld id="{53A9CD46-D113-4130-BBFE-17A27499C951}" type="slidenum">
              <a:rPr lang="en-GB" sz="1400">
                <a:latin typeface="Times New Roman" pitchFamily="18" charset="0"/>
              </a:rPr>
              <a:pPr algn="r" defTabSz="989491"/>
              <a:t>32</a:t>
            </a:fld>
            <a:endParaRPr lang="en-GB" sz="1400" dirty="0">
              <a:latin typeface="Times New Roman" pitchFamily="18" charset="0"/>
            </a:endParaRPr>
          </a:p>
        </p:txBody>
      </p:sp>
      <p:sp>
        <p:nvSpPr>
          <p:cNvPr id="84995" name="Rectangle 2"/>
          <p:cNvSpPr>
            <a:spLocks noGrp="1" noRot="1" noChangeAspect="1" noChangeArrowheads="1" noTextEdit="1"/>
          </p:cNvSpPr>
          <p:nvPr>
            <p:ph type="sldImg"/>
          </p:nvPr>
        </p:nvSpPr>
        <p:spPr>
          <a:xfrm>
            <a:off x="985838" y="766763"/>
            <a:ext cx="5130800" cy="3838575"/>
          </a:xfrm>
          <a:ln/>
        </p:spPr>
      </p:sp>
      <p:sp>
        <p:nvSpPr>
          <p:cNvPr id="84996" name="Rectangle 3"/>
          <p:cNvSpPr>
            <a:spLocks noGrp="1" noChangeArrowheads="1"/>
          </p:cNvSpPr>
          <p:nvPr>
            <p:ph type="body" idx="1"/>
          </p:nvPr>
        </p:nvSpPr>
        <p:spPr/>
        <p:txBody>
          <a:bodyPr lIns="98872" tIns="49437" rIns="98872" bIns="49437"/>
          <a:lstStyle/>
          <a:p>
            <a:pPr eaLnBrk="1" hangingPunct="1"/>
            <a:endParaRPr lang="en-GB" smtClean="0"/>
          </a:p>
        </p:txBody>
      </p:sp>
    </p:spTree>
    <p:extLst>
      <p:ext uri="{BB962C8B-B14F-4D97-AF65-F5344CB8AC3E}">
        <p14:creationId xmlns:p14="http://schemas.microsoft.com/office/powerpoint/2010/main" val="430493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1480" y="1274803"/>
            <a:ext cx="4663440" cy="879633"/>
          </a:xfrm>
        </p:spPr>
        <p:txBody>
          <a:bodyPr/>
          <a:lstStyle/>
          <a:p>
            <a:r>
              <a:rPr lang="en-US" smtClean="0"/>
              <a:t>Click to edit Master title style</a:t>
            </a:r>
            <a:endParaRPr lang="en-US"/>
          </a:p>
        </p:txBody>
      </p:sp>
      <p:sp>
        <p:nvSpPr>
          <p:cNvPr id="3" name="Subtitle 2"/>
          <p:cNvSpPr>
            <a:spLocks noGrp="1"/>
          </p:cNvSpPr>
          <p:nvPr>
            <p:ph type="subTitle" idx="1"/>
          </p:nvPr>
        </p:nvSpPr>
        <p:spPr>
          <a:xfrm>
            <a:off x="822960" y="2325423"/>
            <a:ext cx="3840480" cy="1048720"/>
          </a:xfrm>
        </p:spPr>
        <p:txBody>
          <a:bodyPr/>
          <a:lstStyle>
            <a:lvl1pPr marL="0" indent="0" algn="ctr">
              <a:buNone/>
              <a:defRPr/>
            </a:lvl1pPr>
            <a:lvl2pPr marL="274000" indent="0" algn="ctr">
              <a:buNone/>
              <a:defRPr/>
            </a:lvl2pPr>
            <a:lvl3pPr marL="548000" indent="0" algn="ctr">
              <a:buNone/>
              <a:defRPr/>
            </a:lvl3pPr>
            <a:lvl4pPr marL="822000" indent="0" algn="ctr">
              <a:buNone/>
              <a:defRPr/>
            </a:lvl4pPr>
            <a:lvl5pPr marL="1096000" indent="0" algn="ctr">
              <a:buNone/>
              <a:defRPr/>
            </a:lvl5pPr>
            <a:lvl6pPr marL="1370000" indent="0" algn="ctr">
              <a:buNone/>
              <a:defRPr/>
            </a:lvl6pPr>
            <a:lvl7pPr marL="1644000" indent="0" algn="ctr">
              <a:buNone/>
              <a:defRPr/>
            </a:lvl7pPr>
            <a:lvl8pPr marL="1918000" indent="0" algn="ctr">
              <a:buNone/>
              <a:defRPr/>
            </a:lvl8pPr>
            <a:lvl9pPr marL="21920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2388FC-D8BC-47CE-89B8-44377A69E18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C76A10-477D-4A5C-85A4-54E3A7FC52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77640" y="164338"/>
            <a:ext cx="1234440" cy="35014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4320" y="164338"/>
            <a:ext cx="3611880" cy="35014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D03647-C114-4F44-A1E5-F9B48CBC942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B41A94-9077-4641-A36F-79FB927CD29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33388" y="2637000"/>
            <a:ext cx="4663440" cy="815038"/>
          </a:xfrm>
        </p:spPr>
        <p:txBody>
          <a:bodyPr anchor="t"/>
          <a:lstStyle>
            <a:lvl1pPr algn="l">
              <a:defRPr sz="2400" b="1" cap="all"/>
            </a:lvl1pPr>
          </a:lstStyle>
          <a:p>
            <a:r>
              <a:rPr lang="en-US" smtClean="0"/>
              <a:t>Click to edit Master title style</a:t>
            </a:r>
            <a:endParaRPr lang="en-US"/>
          </a:p>
        </p:txBody>
      </p:sp>
      <p:sp>
        <p:nvSpPr>
          <p:cNvPr id="3" name="Text Placeholder 2"/>
          <p:cNvSpPr>
            <a:spLocks noGrp="1"/>
          </p:cNvSpPr>
          <p:nvPr>
            <p:ph type="body" idx="1"/>
          </p:nvPr>
        </p:nvSpPr>
        <p:spPr>
          <a:xfrm>
            <a:off x="433388" y="1739319"/>
            <a:ext cx="4663440" cy="897681"/>
          </a:xfrm>
        </p:spPr>
        <p:txBody>
          <a:bodyPr anchor="b"/>
          <a:lstStyle>
            <a:lvl1pPr marL="0" indent="0">
              <a:buNone/>
              <a:defRPr sz="1200"/>
            </a:lvl1pPr>
            <a:lvl2pPr marL="274000" indent="0">
              <a:buNone/>
              <a:defRPr sz="1100"/>
            </a:lvl2pPr>
            <a:lvl3pPr marL="548000" indent="0">
              <a:buNone/>
              <a:defRPr sz="1000"/>
            </a:lvl3pPr>
            <a:lvl4pPr marL="822000" indent="0">
              <a:buNone/>
              <a:defRPr sz="800"/>
            </a:lvl4pPr>
            <a:lvl5pPr marL="1096000" indent="0">
              <a:buNone/>
              <a:defRPr sz="800"/>
            </a:lvl5pPr>
            <a:lvl6pPr marL="1370000" indent="0">
              <a:buNone/>
              <a:defRPr sz="800"/>
            </a:lvl6pPr>
            <a:lvl7pPr marL="1644000" indent="0">
              <a:buNone/>
              <a:defRPr sz="800"/>
            </a:lvl7pPr>
            <a:lvl8pPr marL="1918000" indent="0">
              <a:buNone/>
              <a:defRPr sz="800"/>
            </a:lvl8pPr>
            <a:lvl9pPr marL="2192000" indent="0">
              <a:buNone/>
              <a:defRPr sz="8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E9E41F-1A45-496A-99D0-245019CA4A8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320" y="957528"/>
            <a:ext cx="2423160" cy="2708244"/>
          </a:xfrm>
        </p:spPr>
        <p:txBody>
          <a:bodyPr/>
          <a:lstStyle>
            <a:lvl1pPr>
              <a:defRPr sz="17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88920" y="957528"/>
            <a:ext cx="2423160" cy="2708244"/>
          </a:xfrm>
        </p:spPr>
        <p:txBody>
          <a:bodyPr/>
          <a:lstStyle>
            <a:lvl1pPr>
              <a:defRPr sz="17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0C4991-85FC-4978-B1D0-6D9C45BBB36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74320" y="918580"/>
            <a:ext cx="2424113" cy="382821"/>
          </a:xfrm>
        </p:spPr>
        <p:txBody>
          <a:bodyPr anchor="b"/>
          <a:lstStyle>
            <a:lvl1pPr marL="0" indent="0">
              <a:buNone/>
              <a:defRPr sz="1400" b="1"/>
            </a:lvl1pPr>
            <a:lvl2pPr marL="274000" indent="0">
              <a:buNone/>
              <a:defRPr sz="1200" b="1"/>
            </a:lvl2pPr>
            <a:lvl3pPr marL="548000" indent="0">
              <a:buNone/>
              <a:defRPr sz="1100" b="1"/>
            </a:lvl3pPr>
            <a:lvl4pPr marL="822000" indent="0">
              <a:buNone/>
              <a:defRPr sz="1000" b="1"/>
            </a:lvl4pPr>
            <a:lvl5pPr marL="1096000" indent="0">
              <a:buNone/>
              <a:defRPr sz="1000" b="1"/>
            </a:lvl5pPr>
            <a:lvl6pPr marL="1370000" indent="0">
              <a:buNone/>
              <a:defRPr sz="1000" b="1"/>
            </a:lvl6pPr>
            <a:lvl7pPr marL="1644000" indent="0">
              <a:buNone/>
              <a:defRPr sz="1000" b="1"/>
            </a:lvl7pPr>
            <a:lvl8pPr marL="1918000" indent="0">
              <a:buNone/>
              <a:defRPr sz="1000" b="1"/>
            </a:lvl8pPr>
            <a:lvl9pPr marL="2192000" indent="0">
              <a:buNone/>
              <a:defRPr sz="1000" b="1"/>
            </a:lvl9pPr>
          </a:lstStyle>
          <a:p>
            <a:pPr lvl="0"/>
            <a:r>
              <a:rPr lang="en-US" smtClean="0"/>
              <a:t>Click to edit Master text styles</a:t>
            </a:r>
          </a:p>
        </p:txBody>
      </p:sp>
      <p:sp>
        <p:nvSpPr>
          <p:cNvPr id="4" name="Content Placeholder 3"/>
          <p:cNvSpPr>
            <a:spLocks noGrp="1"/>
          </p:cNvSpPr>
          <p:nvPr>
            <p:ph sz="half" idx="2"/>
          </p:nvPr>
        </p:nvSpPr>
        <p:spPr>
          <a:xfrm>
            <a:off x="274320" y="1301401"/>
            <a:ext cx="2424113" cy="2364371"/>
          </a:xfrm>
        </p:spPr>
        <p:txBody>
          <a:bodyPr/>
          <a:lstStyle>
            <a:lvl1pPr>
              <a:defRPr sz="1400"/>
            </a:lvl1pPr>
            <a:lvl2pPr>
              <a:defRPr sz="12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787015" y="918580"/>
            <a:ext cx="2425065" cy="382821"/>
          </a:xfrm>
        </p:spPr>
        <p:txBody>
          <a:bodyPr anchor="b"/>
          <a:lstStyle>
            <a:lvl1pPr marL="0" indent="0">
              <a:buNone/>
              <a:defRPr sz="1400" b="1"/>
            </a:lvl1pPr>
            <a:lvl2pPr marL="274000" indent="0">
              <a:buNone/>
              <a:defRPr sz="1200" b="1"/>
            </a:lvl2pPr>
            <a:lvl3pPr marL="548000" indent="0">
              <a:buNone/>
              <a:defRPr sz="1100" b="1"/>
            </a:lvl3pPr>
            <a:lvl4pPr marL="822000" indent="0">
              <a:buNone/>
              <a:defRPr sz="1000" b="1"/>
            </a:lvl4pPr>
            <a:lvl5pPr marL="1096000" indent="0">
              <a:buNone/>
              <a:defRPr sz="1000" b="1"/>
            </a:lvl5pPr>
            <a:lvl6pPr marL="1370000" indent="0">
              <a:buNone/>
              <a:defRPr sz="1000" b="1"/>
            </a:lvl6pPr>
            <a:lvl7pPr marL="1644000" indent="0">
              <a:buNone/>
              <a:defRPr sz="1000" b="1"/>
            </a:lvl7pPr>
            <a:lvl8pPr marL="1918000" indent="0">
              <a:buNone/>
              <a:defRPr sz="1000" b="1"/>
            </a:lvl8pPr>
            <a:lvl9pPr marL="2192000" indent="0">
              <a:buNone/>
              <a:defRPr sz="1000" b="1"/>
            </a:lvl9pPr>
          </a:lstStyle>
          <a:p>
            <a:pPr lvl="0"/>
            <a:r>
              <a:rPr lang="en-US" smtClean="0"/>
              <a:t>Click to edit Master text styles</a:t>
            </a:r>
          </a:p>
        </p:txBody>
      </p:sp>
      <p:sp>
        <p:nvSpPr>
          <p:cNvPr id="6" name="Content Placeholder 5"/>
          <p:cNvSpPr>
            <a:spLocks noGrp="1"/>
          </p:cNvSpPr>
          <p:nvPr>
            <p:ph sz="quarter" idx="4"/>
          </p:nvPr>
        </p:nvSpPr>
        <p:spPr>
          <a:xfrm>
            <a:off x="2787015" y="1301401"/>
            <a:ext cx="2425065" cy="2364371"/>
          </a:xfrm>
        </p:spPr>
        <p:txBody>
          <a:bodyPr/>
          <a:lstStyle>
            <a:lvl1pPr>
              <a:defRPr sz="1400"/>
            </a:lvl1pPr>
            <a:lvl2pPr>
              <a:defRPr sz="12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B01A7B-ADAD-486F-A1CA-22C6EC4FA0C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54B4A85-9F4C-4B80-8DF8-498BA89613F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41F86F-BD80-470B-87F4-3AB5DB6AC4F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 y="163388"/>
            <a:ext cx="1804988" cy="695347"/>
          </a:xfrm>
        </p:spPr>
        <p:txBody>
          <a:bodyPr anchor="b"/>
          <a:lstStyle>
            <a:lvl1pPr algn="l">
              <a:defRPr sz="1200" b="1"/>
            </a:lvl1pPr>
          </a:lstStyle>
          <a:p>
            <a:r>
              <a:rPr lang="en-US" smtClean="0"/>
              <a:t>Click to edit Master title style</a:t>
            </a:r>
            <a:endParaRPr lang="en-US"/>
          </a:p>
        </p:txBody>
      </p:sp>
      <p:sp>
        <p:nvSpPr>
          <p:cNvPr id="3" name="Content Placeholder 2"/>
          <p:cNvSpPr>
            <a:spLocks noGrp="1"/>
          </p:cNvSpPr>
          <p:nvPr>
            <p:ph idx="1"/>
          </p:nvPr>
        </p:nvSpPr>
        <p:spPr>
          <a:xfrm>
            <a:off x="2145030" y="163388"/>
            <a:ext cx="3067050" cy="3502384"/>
          </a:xfrm>
        </p:spPr>
        <p:txBody>
          <a:bodyPr/>
          <a:lstStyle>
            <a:lvl1pPr>
              <a:defRPr sz="1900"/>
            </a:lvl1pPr>
            <a:lvl2pPr>
              <a:defRPr sz="17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74320" y="858735"/>
            <a:ext cx="1804988" cy="2807037"/>
          </a:xfrm>
        </p:spPr>
        <p:txBody>
          <a:bodyPr/>
          <a:lstStyle>
            <a:lvl1pPr marL="0" indent="0">
              <a:buNone/>
              <a:defRPr sz="800"/>
            </a:lvl1pPr>
            <a:lvl2pPr marL="274000" indent="0">
              <a:buNone/>
              <a:defRPr sz="700"/>
            </a:lvl2pPr>
            <a:lvl3pPr marL="548000" indent="0">
              <a:buNone/>
              <a:defRPr sz="600"/>
            </a:lvl3pPr>
            <a:lvl4pPr marL="822000" indent="0">
              <a:buNone/>
              <a:defRPr sz="500"/>
            </a:lvl4pPr>
            <a:lvl5pPr marL="1096000" indent="0">
              <a:buNone/>
              <a:defRPr sz="500"/>
            </a:lvl5pPr>
            <a:lvl6pPr marL="1370000" indent="0">
              <a:buNone/>
              <a:defRPr sz="500"/>
            </a:lvl6pPr>
            <a:lvl7pPr marL="1644000" indent="0">
              <a:buNone/>
              <a:defRPr sz="500"/>
            </a:lvl7pPr>
            <a:lvl8pPr marL="1918000" indent="0">
              <a:buNone/>
              <a:defRPr sz="500"/>
            </a:lvl8pPr>
            <a:lvl9pPr marL="2192000" indent="0">
              <a:buNone/>
              <a:defRPr sz="5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CC62EB-1A55-47F4-8568-9697D18A3FC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5373" y="2872581"/>
            <a:ext cx="3291840" cy="339125"/>
          </a:xfrm>
        </p:spPr>
        <p:txBody>
          <a:bodyPr anchor="b"/>
          <a:lstStyle>
            <a:lvl1pPr algn="l">
              <a:defRPr sz="1200" b="1"/>
            </a:lvl1pPr>
          </a:lstStyle>
          <a:p>
            <a:r>
              <a:rPr lang="en-US" smtClean="0"/>
              <a:t>Click to edit Master title style</a:t>
            </a:r>
            <a:endParaRPr lang="en-US"/>
          </a:p>
        </p:txBody>
      </p:sp>
      <p:sp>
        <p:nvSpPr>
          <p:cNvPr id="3" name="Picture Placeholder 2"/>
          <p:cNvSpPr>
            <a:spLocks noGrp="1"/>
          </p:cNvSpPr>
          <p:nvPr>
            <p:ph type="pic" idx="1"/>
          </p:nvPr>
        </p:nvSpPr>
        <p:spPr>
          <a:xfrm>
            <a:off x="1075373" y="366672"/>
            <a:ext cx="3291840" cy="2462213"/>
          </a:xfrm>
        </p:spPr>
        <p:txBody>
          <a:bodyPr lIns="54800" tIns="27400" rIns="54800" bIns="27400"/>
          <a:lstStyle>
            <a:lvl1pPr marL="0" indent="0">
              <a:buNone/>
              <a:defRPr sz="1900"/>
            </a:lvl1pPr>
            <a:lvl2pPr marL="274000" indent="0">
              <a:buNone/>
              <a:defRPr sz="1700"/>
            </a:lvl2pPr>
            <a:lvl3pPr marL="548000" indent="0">
              <a:buNone/>
              <a:defRPr sz="1400"/>
            </a:lvl3pPr>
            <a:lvl4pPr marL="822000" indent="0">
              <a:buNone/>
              <a:defRPr sz="1200"/>
            </a:lvl4pPr>
            <a:lvl5pPr marL="1096000" indent="0">
              <a:buNone/>
              <a:defRPr sz="1200"/>
            </a:lvl5pPr>
            <a:lvl6pPr marL="1370000" indent="0">
              <a:buNone/>
              <a:defRPr sz="1200"/>
            </a:lvl6pPr>
            <a:lvl7pPr marL="1644000" indent="0">
              <a:buNone/>
              <a:defRPr sz="1200"/>
            </a:lvl7pPr>
            <a:lvl8pPr marL="1918000" indent="0">
              <a:buNone/>
              <a:defRPr sz="1200"/>
            </a:lvl8pPr>
            <a:lvl9pPr marL="2192000" indent="0">
              <a:buNone/>
              <a:defRPr sz="1200"/>
            </a:lvl9pPr>
          </a:lstStyle>
          <a:p>
            <a:pPr lvl="0"/>
            <a:endParaRPr lang="en-US" noProof="0" smtClean="0"/>
          </a:p>
        </p:txBody>
      </p:sp>
      <p:sp>
        <p:nvSpPr>
          <p:cNvPr id="4" name="Text Placeholder 3"/>
          <p:cNvSpPr>
            <a:spLocks noGrp="1"/>
          </p:cNvSpPr>
          <p:nvPr>
            <p:ph type="body" sz="half" idx="2"/>
          </p:nvPr>
        </p:nvSpPr>
        <p:spPr>
          <a:xfrm>
            <a:off x="1075373" y="3211706"/>
            <a:ext cx="3291840" cy="481613"/>
          </a:xfrm>
        </p:spPr>
        <p:txBody>
          <a:bodyPr/>
          <a:lstStyle>
            <a:lvl1pPr marL="0" indent="0">
              <a:buNone/>
              <a:defRPr sz="800"/>
            </a:lvl1pPr>
            <a:lvl2pPr marL="274000" indent="0">
              <a:buNone/>
              <a:defRPr sz="700"/>
            </a:lvl2pPr>
            <a:lvl3pPr marL="548000" indent="0">
              <a:buNone/>
              <a:defRPr sz="600"/>
            </a:lvl3pPr>
            <a:lvl4pPr marL="822000" indent="0">
              <a:buNone/>
              <a:defRPr sz="500"/>
            </a:lvl4pPr>
            <a:lvl5pPr marL="1096000" indent="0">
              <a:buNone/>
              <a:defRPr sz="500"/>
            </a:lvl5pPr>
            <a:lvl6pPr marL="1370000" indent="0">
              <a:buNone/>
              <a:defRPr sz="500"/>
            </a:lvl6pPr>
            <a:lvl7pPr marL="1644000" indent="0">
              <a:buNone/>
              <a:defRPr sz="500"/>
            </a:lvl7pPr>
            <a:lvl8pPr marL="1918000" indent="0">
              <a:buNone/>
              <a:defRPr sz="500"/>
            </a:lvl8pPr>
            <a:lvl9pPr marL="2192000" indent="0">
              <a:buNone/>
              <a:defRPr sz="5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876666-C7A7-4C9D-87D6-ED016183E4B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74638" y="165100"/>
            <a:ext cx="4937125" cy="682625"/>
          </a:xfrm>
          <a:prstGeom prst="rect">
            <a:avLst/>
          </a:prstGeom>
          <a:noFill/>
          <a:ln w="9525">
            <a:noFill/>
            <a:miter lim="800000"/>
            <a:headEnd/>
            <a:tailEnd/>
          </a:ln>
        </p:spPr>
        <p:txBody>
          <a:bodyPr vert="horz" wrap="square" lIns="54784" tIns="27392" rIns="54784" bIns="27392"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74638" y="957263"/>
            <a:ext cx="4937125" cy="2708275"/>
          </a:xfrm>
          <a:prstGeom prst="rect">
            <a:avLst/>
          </a:prstGeom>
          <a:noFill/>
          <a:ln w="9525">
            <a:noFill/>
            <a:miter lim="800000"/>
            <a:headEnd/>
            <a:tailEnd/>
          </a:ln>
        </p:spPr>
        <p:txBody>
          <a:bodyPr vert="horz" wrap="square" lIns="54784" tIns="27392" rIns="54784" bIns="273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274638" y="3736975"/>
            <a:ext cx="1279525" cy="285750"/>
          </a:xfrm>
          <a:prstGeom prst="rect">
            <a:avLst/>
          </a:prstGeom>
          <a:noFill/>
          <a:ln w="9525">
            <a:noFill/>
            <a:miter lim="800000"/>
            <a:headEnd/>
            <a:tailEnd/>
          </a:ln>
        </p:spPr>
        <p:txBody>
          <a:bodyPr vert="horz" wrap="square" lIns="54784" tIns="27392" rIns="54784" bIns="27392" numCol="1" anchor="t" anchorCtr="0" compatLnSpc="1">
            <a:prstTxWarp prst="textNoShape">
              <a:avLst/>
            </a:prstTxWarp>
          </a:bodyPr>
          <a:lstStyle>
            <a:lvl1pPr>
              <a:defRPr sz="800"/>
            </a:lvl1pPr>
          </a:lstStyle>
          <a:p>
            <a:pPr>
              <a:defRPr/>
            </a:pPr>
            <a:endParaRPr lang="en-US"/>
          </a:p>
        </p:txBody>
      </p:sp>
      <p:sp>
        <p:nvSpPr>
          <p:cNvPr id="1029" name="Rectangle 5"/>
          <p:cNvSpPr>
            <a:spLocks noGrp="1" noChangeArrowheads="1"/>
          </p:cNvSpPr>
          <p:nvPr>
            <p:ph type="ftr" sz="quarter" idx="3"/>
          </p:nvPr>
        </p:nvSpPr>
        <p:spPr bwMode="auto">
          <a:xfrm>
            <a:off x="1874838" y="3736975"/>
            <a:ext cx="1736725" cy="285750"/>
          </a:xfrm>
          <a:prstGeom prst="rect">
            <a:avLst/>
          </a:prstGeom>
          <a:noFill/>
          <a:ln w="9525">
            <a:noFill/>
            <a:miter lim="800000"/>
            <a:headEnd/>
            <a:tailEnd/>
          </a:ln>
        </p:spPr>
        <p:txBody>
          <a:bodyPr vert="horz" wrap="square" lIns="54784" tIns="27392" rIns="54784" bIns="27392" numCol="1" anchor="t" anchorCtr="0" compatLnSpc="1">
            <a:prstTxWarp prst="textNoShape">
              <a:avLst/>
            </a:prstTxWarp>
          </a:bodyPr>
          <a:lstStyle>
            <a:lvl1pPr algn="ctr">
              <a:defRPr sz="800"/>
            </a:lvl1pPr>
          </a:lstStyle>
          <a:p>
            <a:pPr>
              <a:defRPr/>
            </a:pPr>
            <a:endParaRPr lang="en-US"/>
          </a:p>
        </p:txBody>
      </p:sp>
      <p:sp>
        <p:nvSpPr>
          <p:cNvPr id="1030" name="Rectangle 6"/>
          <p:cNvSpPr>
            <a:spLocks noGrp="1" noChangeArrowheads="1"/>
          </p:cNvSpPr>
          <p:nvPr>
            <p:ph type="sldNum" sz="quarter" idx="4"/>
          </p:nvPr>
        </p:nvSpPr>
        <p:spPr bwMode="auto">
          <a:xfrm>
            <a:off x="3932238" y="3736975"/>
            <a:ext cx="1279525" cy="285750"/>
          </a:xfrm>
          <a:prstGeom prst="rect">
            <a:avLst/>
          </a:prstGeom>
          <a:noFill/>
          <a:ln w="9525">
            <a:noFill/>
            <a:miter lim="800000"/>
            <a:headEnd/>
            <a:tailEnd/>
          </a:ln>
        </p:spPr>
        <p:txBody>
          <a:bodyPr vert="horz" wrap="square" lIns="54784" tIns="27392" rIns="54784" bIns="27392" numCol="1" anchor="t" anchorCtr="0" compatLnSpc="1">
            <a:prstTxWarp prst="textNoShape">
              <a:avLst/>
            </a:prstTxWarp>
          </a:bodyPr>
          <a:lstStyle>
            <a:lvl1pPr algn="r">
              <a:defRPr sz="800"/>
            </a:lvl1pPr>
          </a:lstStyle>
          <a:p>
            <a:pPr>
              <a:defRPr/>
            </a:pPr>
            <a:fld id="{CA4F6349-C247-40EB-B078-2AD69F42C28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2600">
          <a:solidFill>
            <a:schemeClr val="tx2"/>
          </a:solidFill>
          <a:latin typeface="+mj-lt"/>
          <a:ea typeface="+mj-ea"/>
          <a:cs typeface="+mj-cs"/>
        </a:defRPr>
      </a:lvl1pPr>
      <a:lvl2pPr algn="ctr" rtl="0" eaLnBrk="0" fontAlgn="base" hangingPunct="0">
        <a:spcBef>
          <a:spcPct val="0"/>
        </a:spcBef>
        <a:spcAft>
          <a:spcPct val="0"/>
        </a:spcAft>
        <a:defRPr sz="2600">
          <a:solidFill>
            <a:schemeClr val="tx2"/>
          </a:solidFill>
          <a:latin typeface="Arial" charset="0"/>
        </a:defRPr>
      </a:lvl2pPr>
      <a:lvl3pPr algn="ctr" rtl="0" eaLnBrk="0" fontAlgn="base" hangingPunct="0">
        <a:spcBef>
          <a:spcPct val="0"/>
        </a:spcBef>
        <a:spcAft>
          <a:spcPct val="0"/>
        </a:spcAft>
        <a:defRPr sz="2600">
          <a:solidFill>
            <a:schemeClr val="tx2"/>
          </a:solidFill>
          <a:latin typeface="Arial" charset="0"/>
        </a:defRPr>
      </a:lvl3pPr>
      <a:lvl4pPr algn="ctr" rtl="0" eaLnBrk="0" fontAlgn="base" hangingPunct="0">
        <a:spcBef>
          <a:spcPct val="0"/>
        </a:spcBef>
        <a:spcAft>
          <a:spcPct val="0"/>
        </a:spcAft>
        <a:defRPr sz="2600">
          <a:solidFill>
            <a:schemeClr val="tx2"/>
          </a:solidFill>
          <a:latin typeface="Arial" charset="0"/>
        </a:defRPr>
      </a:lvl4pPr>
      <a:lvl5pPr algn="ctr" rtl="0" eaLnBrk="0" fontAlgn="base" hangingPunct="0">
        <a:spcBef>
          <a:spcPct val="0"/>
        </a:spcBef>
        <a:spcAft>
          <a:spcPct val="0"/>
        </a:spcAft>
        <a:defRPr sz="2600">
          <a:solidFill>
            <a:schemeClr val="tx2"/>
          </a:solidFill>
          <a:latin typeface="Arial" charset="0"/>
        </a:defRPr>
      </a:lvl5pPr>
      <a:lvl6pPr marL="274000" algn="ctr" rtl="0" fontAlgn="base">
        <a:spcBef>
          <a:spcPct val="0"/>
        </a:spcBef>
        <a:spcAft>
          <a:spcPct val="0"/>
        </a:spcAft>
        <a:defRPr sz="2600">
          <a:solidFill>
            <a:schemeClr val="tx2"/>
          </a:solidFill>
          <a:latin typeface="Arial" charset="0"/>
        </a:defRPr>
      </a:lvl6pPr>
      <a:lvl7pPr marL="548000" algn="ctr" rtl="0" fontAlgn="base">
        <a:spcBef>
          <a:spcPct val="0"/>
        </a:spcBef>
        <a:spcAft>
          <a:spcPct val="0"/>
        </a:spcAft>
        <a:defRPr sz="2600">
          <a:solidFill>
            <a:schemeClr val="tx2"/>
          </a:solidFill>
          <a:latin typeface="Arial" charset="0"/>
        </a:defRPr>
      </a:lvl7pPr>
      <a:lvl8pPr marL="822000" algn="ctr" rtl="0" fontAlgn="base">
        <a:spcBef>
          <a:spcPct val="0"/>
        </a:spcBef>
        <a:spcAft>
          <a:spcPct val="0"/>
        </a:spcAft>
        <a:defRPr sz="2600">
          <a:solidFill>
            <a:schemeClr val="tx2"/>
          </a:solidFill>
          <a:latin typeface="Arial" charset="0"/>
        </a:defRPr>
      </a:lvl8pPr>
      <a:lvl9pPr marL="1096000" algn="ctr" rtl="0" fontAlgn="base">
        <a:spcBef>
          <a:spcPct val="0"/>
        </a:spcBef>
        <a:spcAft>
          <a:spcPct val="0"/>
        </a:spcAft>
        <a:defRPr sz="2600">
          <a:solidFill>
            <a:schemeClr val="tx2"/>
          </a:solidFill>
          <a:latin typeface="Arial" charset="0"/>
        </a:defRPr>
      </a:lvl9pPr>
    </p:titleStyle>
    <p:bodyStyle>
      <a:lvl1pPr marL="204788" indent="-204788" algn="l" rtl="0" eaLnBrk="0" fontAlgn="base" hangingPunct="0">
        <a:spcBef>
          <a:spcPct val="20000"/>
        </a:spcBef>
        <a:spcAft>
          <a:spcPct val="0"/>
        </a:spcAft>
        <a:buChar char="•"/>
        <a:defRPr sz="1900">
          <a:solidFill>
            <a:schemeClr val="tx1"/>
          </a:solidFill>
          <a:latin typeface="+mn-lt"/>
          <a:ea typeface="+mn-ea"/>
          <a:cs typeface="+mn-cs"/>
        </a:defRPr>
      </a:lvl1pPr>
      <a:lvl2pPr marL="444500" indent="-169863" algn="l" rtl="0" eaLnBrk="0" fontAlgn="base" hangingPunct="0">
        <a:spcBef>
          <a:spcPct val="20000"/>
        </a:spcBef>
        <a:spcAft>
          <a:spcPct val="0"/>
        </a:spcAft>
        <a:buChar char="–"/>
        <a:defRPr sz="1700">
          <a:solidFill>
            <a:schemeClr val="tx1"/>
          </a:solidFill>
          <a:latin typeface="+mn-lt"/>
        </a:defRPr>
      </a:lvl2pPr>
      <a:lvl3pPr marL="684213" indent="-136525" algn="l" rtl="0" eaLnBrk="0" fontAlgn="base" hangingPunct="0">
        <a:spcBef>
          <a:spcPct val="20000"/>
        </a:spcBef>
        <a:spcAft>
          <a:spcPct val="0"/>
        </a:spcAft>
        <a:buChar char="•"/>
        <a:defRPr sz="1400">
          <a:solidFill>
            <a:schemeClr val="tx1"/>
          </a:solidFill>
          <a:latin typeface="+mn-lt"/>
        </a:defRPr>
      </a:lvl3pPr>
      <a:lvl4pPr marL="958850" indent="-136525" algn="l" rtl="0" eaLnBrk="0" fontAlgn="base" hangingPunct="0">
        <a:spcBef>
          <a:spcPct val="20000"/>
        </a:spcBef>
        <a:spcAft>
          <a:spcPct val="0"/>
        </a:spcAft>
        <a:buChar char="–"/>
        <a:defRPr sz="1200">
          <a:solidFill>
            <a:schemeClr val="tx1"/>
          </a:solidFill>
          <a:latin typeface="+mn-lt"/>
        </a:defRPr>
      </a:lvl4pPr>
      <a:lvl5pPr marL="1231900" indent="-136525" algn="l" rtl="0" eaLnBrk="0" fontAlgn="base" hangingPunct="0">
        <a:spcBef>
          <a:spcPct val="20000"/>
        </a:spcBef>
        <a:spcAft>
          <a:spcPct val="0"/>
        </a:spcAft>
        <a:buChar char="»"/>
        <a:defRPr sz="1200">
          <a:solidFill>
            <a:schemeClr val="tx1"/>
          </a:solidFill>
          <a:latin typeface="+mn-lt"/>
        </a:defRPr>
      </a:lvl5pPr>
      <a:lvl6pPr marL="1507000" indent="-137000" algn="l" rtl="0" fontAlgn="base">
        <a:spcBef>
          <a:spcPct val="20000"/>
        </a:spcBef>
        <a:spcAft>
          <a:spcPct val="0"/>
        </a:spcAft>
        <a:buChar char="»"/>
        <a:defRPr sz="1200">
          <a:solidFill>
            <a:schemeClr val="tx1"/>
          </a:solidFill>
          <a:latin typeface="+mn-lt"/>
        </a:defRPr>
      </a:lvl6pPr>
      <a:lvl7pPr marL="1781000" indent="-137000" algn="l" rtl="0" fontAlgn="base">
        <a:spcBef>
          <a:spcPct val="20000"/>
        </a:spcBef>
        <a:spcAft>
          <a:spcPct val="0"/>
        </a:spcAft>
        <a:buChar char="»"/>
        <a:defRPr sz="1200">
          <a:solidFill>
            <a:schemeClr val="tx1"/>
          </a:solidFill>
          <a:latin typeface="+mn-lt"/>
        </a:defRPr>
      </a:lvl7pPr>
      <a:lvl8pPr marL="2055000" indent="-137000" algn="l" rtl="0" fontAlgn="base">
        <a:spcBef>
          <a:spcPct val="20000"/>
        </a:spcBef>
        <a:spcAft>
          <a:spcPct val="0"/>
        </a:spcAft>
        <a:buChar char="»"/>
        <a:defRPr sz="1200">
          <a:solidFill>
            <a:schemeClr val="tx1"/>
          </a:solidFill>
          <a:latin typeface="+mn-lt"/>
        </a:defRPr>
      </a:lvl8pPr>
      <a:lvl9pPr marL="2329000" indent="-137000" algn="l" rtl="0" fontAlgn="base">
        <a:spcBef>
          <a:spcPct val="20000"/>
        </a:spcBef>
        <a:spcAft>
          <a:spcPct val="0"/>
        </a:spcAft>
        <a:buChar char="»"/>
        <a:defRPr sz="1200">
          <a:solidFill>
            <a:schemeClr val="tx1"/>
          </a:solidFill>
          <a:latin typeface="+mn-lt"/>
        </a:defRPr>
      </a:lvl9pPr>
    </p:bodyStyle>
    <p:otherStyle>
      <a:defPPr>
        <a:defRPr lang="en-US"/>
      </a:defPPr>
      <a:lvl1pPr marL="0" algn="l" defTabSz="548000" rtl="0" eaLnBrk="1" latinLnBrk="0" hangingPunct="1">
        <a:defRPr sz="1100" kern="1200">
          <a:solidFill>
            <a:schemeClr val="tx1"/>
          </a:solidFill>
          <a:latin typeface="+mn-lt"/>
          <a:ea typeface="+mn-ea"/>
          <a:cs typeface="+mn-cs"/>
        </a:defRPr>
      </a:lvl1pPr>
      <a:lvl2pPr marL="274000" algn="l" defTabSz="548000" rtl="0" eaLnBrk="1" latinLnBrk="0" hangingPunct="1">
        <a:defRPr sz="1100" kern="1200">
          <a:solidFill>
            <a:schemeClr val="tx1"/>
          </a:solidFill>
          <a:latin typeface="+mn-lt"/>
          <a:ea typeface="+mn-ea"/>
          <a:cs typeface="+mn-cs"/>
        </a:defRPr>
      </a:lvl2pPr>
      <a:lvl3pPr marL="548000" algn="l" defTabSz="548000" rtl="0" eaLnBrk="1" latinLnBrk="0" hangingPunct="1">
        <a:defRPr sz="1100" kern="1200">
          <a:solidFill>
            <a:schemeClr val="tx1"/>
          </a:solidFill>
          <a:latin typeface="+mn-lt"/>
          <a:ea typeface="+mn-ea"/>
          <a:cs typeface="+mn-cs"/>
        </a:defRPr>
      </a:lvl3pPr>
      <a:lvl4pPr marL="822000" algn="l" defTabSz="548000" rtl="0" eaLnBrk="1" latinLnBrk="0" hangingPunct="1">
        <a:defRPr sz="1100" kern="1200">
          <a:solidFill>
            <a:schemeClr val="tx1"/>
          </a:solidFill>
          <a:latin typeface="+mn-lt"/>
          <a:ea typeface="+mn-ea"/>
          <a:cs typeface="+mn-cs"/>
        </a:defRPr>
      </a:lvl4pPr>
      <a:lvl5pPr marL="1096000" algn="l" defTabSz="548000" rtl="0" eaLnBrk="1" latinLnBrk="0" hangingPunct="1">
        <a:defRPr sz="1100" kern="1200">
          <a:solidFill>
            <a:schemeClr val="tx1"/>
          </a:solidFill>
          <a:latin typeface="+mn-lt"/>
          <a:ea typeface="+mn-ea"/>
          <a:cs typeface="+mn-cs"/>
        </a:defRPr>
      </a:lvl5pPr>
      <a:lvl6pPr marL="1370000" algn="l" defTabSz="548000" rtl="0" eaLnBrk="1" latinLnBrk="0" hangingPunct="1">
        <a:defRPr sz="1100" kern="1200">
          <a:solidFill>
            <a:schemeClr val="tx1"/>
          </a:solidFill>
          <a:latin typeface="+mn-lt"/>
          <a:ea typeface="+mn-ea"/>
          <a:cs typeface="+mn-cs"/>
        </a:defRPr>
      </a:lvl6pPr>
      <a:lvl7pPr marL="1644000" algn="l" defTabSz="548000" rtl="0" eaLnBrk="1" latinLnBrk="0" hangingPunct="1">
        <a:defRPr sz="1100" kern="1200">
          <a:solidFill>
            <a:schemeClr val="tx1"/>
          </a:solidFill>
          <a:latin typeface="+mn-lt"/>
          <a:ea typeface="+mn-ea"/>
          <a:cs typeface="+mn-cs"/>
        </a:defRPr>
      </a:lvl7pPr>
      <a:lvl8pPr marL="1918000" algn="l" defTabSz="548000" rtl="0" eaLnBrk="1" latinLnBrk="0" hangingPunct="1">
        <a:defRPr sz="1100" kern="1200">
          <a:solidFill>
            <a:schemeClr val="tx1"/>
          </a:solidFill>
          <a:latin typeface="+mn-lt"/>
          <a:ea typeface="+mn-ea"/>
          <a:cs typeface="+mn-cs"/>
        </a:defRPr>
      </a:lvl8pPr>
      <a:lvl9pPr marL="2192000" algn="l" defTabSz="548000"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economist.com/node/21563327"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eea.europa.e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Veepeuci6iM"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4"/>
          <p:cNvSpPr>
            <a:spLocks noChangeArrowheads="1"/>
          </p:cNvSpPr>
          <p:nvPr/>
        </p:nvSpPr>
        <p:spPr bwMode="auto">
          <a:xfrm>
            <a:off x="0" y="2627908"/>
            <a:ext cx="5486400" cy="500063"/>
          </a:xfrm>
          <a:prstGeom prst="rect">
            <a:avLst/>
          </a:prstGeom>
          <a:noFill/>
          <a:ln w="9525">
            <a:noFill/>
            <a:miter lim="800000"/>
            <a:headEnd/>
            <a:tailEnd/>
          </a:ln>
        </p:spPr>
        <p:txBody>
          <a:bodyPr lIns="54800" tIns="27400" rIns="54800" bIns="27400"/>
          <a:lstStyle/>
          <a:p>
            <a:pPr algn="ctr" defTabSz="547688">
              <a:spcBef>
                <a:spcPct val="20000"/>
              </a:spcBef>
            </a:pPr>
            <a:r>
              <a:rPr lang="en-GB" sz="1100" b="1" dirty="0" smtClean="0">
                <a:solidFill>
                  <a:srgbClr val="00B0F0"/>
                </a:solidFill>
              </a:rPr>
              <a:t>David O’Connor, DIT</a:t>
            </a:r>
          </a:p>
          <a:p>
            <a:pPr algn="ctr" defTabSz="547688">
              <a:spcBef>
                <a:spcPct val="20000"/>
              </a:spcBef>
            </a:pPr>
            <a:r>
              <a:rPr lang="en-IE" sz="1100" b="1" dirty="0" smtClean="0">
                <a:solidFill>
                  <a:srgbClr val="1575B7"/>
                </a:solidFill>
              </a:rPr>
              <a:t>david.oconnor@dit.ie</a:t>
            </a:r>
            <a:endParaRPr lang="en-IE" sz="1100" b="1" dirty="0">
              <a:solidFill>
                <a:srgbClr val="1575B7"/>
              </a:solidFill>
            </a:endParaRPr>
          </a:p>
        </p:txBody>
      </p:sp>
      <p:sp>
        <p:nvSpPr>
          <p:cNvPr id="83972" name="Rectangle 5"/>
          <p:cNvSpPr>
            <a:spLocks noChangeArrowheads="1"/>
          </p:cNvSpPr>
          <p:nvPr/>
        </p:nvSpPr>
        <p:spPr bwMode="auto">
          <a:xfrm>
            <a:off x="214313" y="1475780"/>
            <a:ext cx="5057775" cy="684212"/>
          </a:xfrm>
          <a:prstGeom prst="rect">
            <a:avLst/>
          </a:prstGeom>
          <a:noFill/>
          <a:ln w="9525">
            <a:noFill/>
            <a:miter lim="800000"/>
            <a:headEnd/>
            <a:tailEnd/>
          </a:ln>
        </p:spPr>
        <p:txBody>
          <a:bodyPr lIns="54800" tIns="27400" rIns="54800" bIns="27400" anchor="ctr"/>
          <a:lstStyle/>
          <a:p>
            <a:pPr algn="ctr" defTabSz="547688"/>
            <a:r>
              <a:rPr lang="en-IE" sz="2400" b="1" dirty="0" smtClean="0">
                <a:solidFill>
                  <a:srgbClr val="1575B7"/>
                </a:solidFill>
              </a:rPr>
              <a:t>A reinvigorated Smarter Travel Policy needs to be at the centre of the National Planning Framework</a:t>
            </a:r>
            <a:endParaRPr lang="en-GB" sz="2400" b="1" dirty="0">
              <a:solidFill>
                <a:srgbClr val="1575B7"/>
              </a:solidFill>
            </a:endParaRPr>
          </a:p>
        </p:txBody>
      </p:sp>
      <p:sp>
        <p:nvSpPr>
          <p:cNvPr id="83974" name="Rectangle 4"/>
          <p:cNvSpPr>
            <a:spLocks noChangeArrowheads="1"/>
          </p:cNvSpPr>
          <p:nvPr/>
        </p:nvSpPr>
        <p:spPr bwMode="auto">
          <a:xfrm>
            <a:off x="0" y="179636"/>
            <a:ext cx="5486400" cy="504056"/>
          </a:xfrm>
          <a:prstGeom prst="rect">
            <a:avLst/>
          </a:prstGeom>
          <a:noFill/>
          <a:ln w="9525">
            <a:noFill/>
            <a:miter lim="800000"/>
            <a:headEnd/>
            <a:tailEnd/>
          </a:ln>
        </p:spPr>
        <p:txBody>
          <a:bodyPr lIns="54800" tIns="27400" rIns="54800" bIns="27400"/>
          <a:lstStyle/>
          <a:p>
            <a:pPr algn="ctr" defTabSz="547688">
              <a:spcBef>
                <a:spcPct val="20000"/>
              </a:spcBef>
            </a:pPr>
            <a:r>
              <a:rPr lang="en-IE" sz="1100" b="1" dirty="0" smtClean="0">
                <a:solidFill>
                  <a:srgbClr val="1575B7"/>
                </a:solidFill>
              </a:rPr>
              <a:t>2016 Regional Studies Association Conference</a:t>
            </a:r>
          </a:p>
          <a:p>
            <a:pPr algn="ctr" defTabSz="547688">
              <a:spcBef>
                <a:spcPct val="20000"/>
              </a:spcBef>
            </a:pPr>
            <a:r>
              <a:rPr lang="en-IE" sz="1100" b="1" dirty="0">
                <a:solidFill>
                  <a:srgbClr val="00B0F0"/>
                </a:solidFill>
              </a:rPr>
              <a:t>NUIG Aras </a:t>
            </a:r>
            <a:r>
              <a:rPr lang="en-IE" sz="1100" b="1" dirty="0" err="1" smtClean="0">
                <a:solidFill>
                  <a:srgbClr val="00B0F0"/>
                </a:solidFill>
              </a:rPr>
              <a:t>na</a:t>
            </a:r>
            <a:r>
              <a:rPr lang="en-IE" sz="1100" b="1" dirty="0" smtClean="0">
                <a:solidFill>
                  <a:srgbClr val="00B0F0"/>
                </a:solidFill>
              </a:rPr>
              <a:t> </a:t>
            </a:r>
            <a:r>
              <a:rPr lang="en-IE" sz="1100" b="1" dirty="0" err="1" smtClean="0">
                <a:solidFill>
                  <a:srgbClr val="00B0F0"/>
                </a:solidFill>
              </a:rPr>
              <a:t>Macleinn</a:t>
            </a:r>
            <a:r>
              <a:rPr lang="en-IE" sz="1100" b="1" dirty="0" smtClean="0">
                <a:solidFill>
                  <a:srgbClr val="00B0F0"/>
                </a:solidFill>
              </a:rPr>
              <a:t>, 9</a:t>
            </a:r>
            <a:r>
              <a:rPr lang="en-IE" sz="1100" b="1" baseline="30000" dirty="0" smtClean="0">
                <a:solidFill>
                  <a:srgbClr val="00B0F0"/>
                </a:solidFill>
              </a:rPr>
              <a:t>th</a:t>
            </a:r>
            <a:r>
              <a:rPr lang="en-IE" sz="1100" b="1" dirty="0" smtClean="0">
                <a:solidFill>
                  <a:srgbClr val="00B0F0"/>
                </a:solidFill>
              </a:rPr>
              <a:t> September 2016</a:t>
            </a:r>
            <a:endParaRPr lang="en-IE" sz="1100" b="1" dirty="0">
              <a:solidFill>
                <a:srgbClr val="00B0F0"/>
              </a:solidFill>
            </a:endParaRPr>
          </a:p>
        </p:txBody>
      </p:sp>
      <p:cxnSp>
        <p:nvCxnSpPr>
          <p:cNvPr id="13" name="Straight Connector 12"/>
          <p:cNvCxnSpPr/>
          <p:nvPr/>
        </p:nvCxnSpPr>
        <p:spPr>
          <a:xfrm>
            <a:off x="186916" y="899716"/>
            <a:ext cx="511256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srcRect/>
          <a:stretch>
            <a:fillRect/>
          </a:stretch>
        </p:blipFill>
        <p:spPr bwMode="auto">
          <a:xfrm>
            <a:off x="2473362" y="3419996"/>
            <a:ext cx="539676" cy="539676"/>
          </a:xfrm>
          <a:prstGeom prst="rect">
            <a:avLst/>
          </a:prstGeom>
          <a:noFill/>
          <a:ln w="9525">
            <a:noFill/>
            <a:miter lim="800000"/>
            <a:headEnd/>
            <a:tailEnd/>
          </a:ln>
        </p:spPr>
      </p:pic>
      <p:cxnSp>
        <p:nvCxnSpPr>
          <p:cNvPr id="9" name="Straight Connector 8"/>
          <p:cNvCxnSpPr/>
          <p:nvPr/>
        </p:nvCxnSpPr>
        <p:spPr>
          <a:xfrm>
            <a:off x="159520" y="3275980"/>
            <a:ext cx="511256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3210" y="3337692"/>
            <a:ext cx="685187" cy="6836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0" y="715963"/>
            <a:ext cx="5486400" cy="2708275"/>
          </a:xfrm>
        </p:spPr>
        <p:txBody>
          <a:bodyPr/>
          <a:lstStyle/>
          <a:p>
            <a:pPr eaLnBrk="1" hangingPunct="1">
              <a:buNone/>
            </a:pPr>
            <a:r>
              <a:rPr lang="en-GB" sz="1400" b="1" dirty="0" smtClean="0">
                <a:solidFill>
                  <a:srgbClr val="00B0F0"/>
                </a:solidFill>
              </a:rPr>
              <a:t>	“We probably shouldn’t spend billions on new roads until we are certain they are really needed”, </a:t>
            </a:r>
            <a:r>
              <a:rPr lang="en-GB" sz="1400" b="1" u="sng" dirty="0" smtClean="0">
                <a:solidFill>
                  <a:srgbClr val="00B0F0"/>
                </a:solidFill>
              </a:rPr>
              <a:t>Professor Phil Goodwin, UCL</a:t>
            </a:r>
          </a:p>
          <a:p>
            <a:pPr eaLnBrk="1" hangingPunct="1">
              <a:buNone/>
            </a:pPr>
            <a:endParaRPr lang="en-GB" sz="1400" b="1" dirty="0" smtClean="0">
              <a:solidFill>
                <a:srgbClr val="00B0F0"/>
              </a:solidFill>
            </a:endParaRPr>
          </a:p>
          <a:p>
            <a:pPr eaLnBrk="1" hangingPunct="1">
              <a:buNone/>
            </a:pPr>
            <a:endParaRPr lang="en-GB" sz="1400" b="1" dirty="0" smtClean="0">
              <a:solidFill>
                <a:srgbClr val="00B0F0"/>
              </a:solidFill>
            </a:endParaRPr>
          </a:p>
          <a:p>
            <a:pPr eaLnBrk="1" hangingPunct="1">
              <a:buNone/>
            </a:pPr>
            <a:endParaRPr lang="en-GB" sz="1400" b="1" dirty="0" smtClean="0">
              <a:solidFill>
                <a:srgbClr val="00B0F0"/>
              </a:solidFill>
            </a:endParaRPr>
          </a:p>
          <a:p>
            <a:pPr eaLnBrk="1" hangingPunct="1">
              <a:buNone/>
            </a:pPr>
            <a:endParaRPr lang="en-GB" sz="1100" dirty="0" smtClean="0">
              <a:solidFill>
                <a:srgbClr val="00B0F0"/>
              </a:solidFill>
            </a:endParaRPr>
          </a:p>
          <a:p>
            <a:pPr lvl="1" eaLnBrk="1" hangingPunct="1"/>
            <a:endParaRPr lang="en-GB" dirty="0" smtClean="0">
              <a:solidFill>
                <a:srgbClr val="00B0F0"/>
              </a:solidFill>
            </a:endParaRPr>
          </a:p>
          <a:p>
            <a:pPr eaLnBrk="1" hangingPunct="1"/>
            <a:endParaRPr lang="en-GB" dirty="0" smtClean="0">
              <a:solidFill>
                <a:srgbClr val="00B0F0"/>
              </a:solidFill>
            </a:endParaRPr>
          </a:p>
        </p:txBody>
      </p:sp>
      <p:sp>
        <p:nvSpPr>
          <p:cNvPr id="33795" name="Rectangle 3"/>
          <p:cNvSpPr>
            <a:spLocks noChangeArrowheads="1"/>
          </p:cNvSpPr>
          <p:nvPr/>
        </p:nvSpPr>
        <p:spPr bwMode="auto">
          <a:xfrm>
            <a:off x="0" y="0"/>
            <a:ext cx="5486400" cy="684213"/>
          </a:xfrm>
          <a:prstGeom prst="rect">
            <a:avLst/>
          </a:prstGeom>
          <a:noFill/>
          <a:ln w="9525">
            <a:noFill/>
            <a:miter lim="800000"/>
            <a:headEnd/>
            <a:tailEnd/>
          </a:ln>
        </p:spPr>
        <p:txBody>
          <a:bodyPr lIns="54784" tIns="27392" rIns="54784" bIns="27392" anchor="ctr"/>
          <a:lstStyle/>
          <a:p>
            <a:pPr algn="ctr" defTabSz="547688"/>
            <a:r>
              <a:rPr lang="en-GB" sz="2400" b="1" dirty="0" smtClean="0">
                <a:solidFill>
                  <a:srgbClr val="1575B7"/>
                </a:solidFill>
              </a:rPr>
              <a:t>Evidence for Peak Car</a:t>
            </a:r>
            <a:endParaRPr lang="en-GB" sz="2400" b="1" dirty="0">
              <a:solidFill>
                <a:srgbClr val="1575B7"/>
              </a:solidFill>
            </a:endParaRPr>
          </a:p>
        </p:txBody>
      </p:sp>
      <p:pic>
        <p:nvPicPr>
          <p:cNvPr id="2" name="Picture 2" descr="http://www.vtpi.org/images/VMTtrends.jpg"/>
          <p:cNvPicPr>
            <a:picLocks noChangeAspect="1" noChangeArrowheads="1"/>
          </p:cNvPicPr>
          <p:nvPr/>
        </p:nvPicPr>
        <p:blipFill>
          <a:blip r:embed="rId2" cstate="print"/>
          <a:srcRect/>
          <a:stretch>
            <a:fillRect/>
          </a:stretch>
        </p:blipFill>
        <p:spPr bwMode="auto">
          <a:xfrm>
            <a:off x="798984" y="1470731"/>
            <a:ext cx="3744416" cy="2291466"/>
          </a:xfrm>
          <a:prstGeom prst="rect">
            <a:avLst/>
          </a:prstGeom>
          <a:noFill/>
        </p:spPr>
      </p:pic>
      <p:sp>
        <p:nvSpPr>
          <p:cNvPr id="5" name="TextBox 4"/>
          <p:cNvSpPr txBox="1"/>
          <p:nvPr/>
        </p:nvSpPr>
        <p:spPr>
          <a:xfrm>
            <a:off x="2383160" y="3636020"/>
            <a:ext cx="2952328" cy="307777"/>
          </a:xfrm>
          <a:prstGeom prst="rect">
            <a:avLst/>
          </a:prstGeom>
          <a:noFill/>
        </p:spPr>
        <p:txBody>
          <a:bodyPr wrap="square" rtlCol="0">
            <a:spAutoFit/>
          </a:bodyPr>
          <a:lstStyle/>
          <a:p>
            <a:r>
              <a:rPr lang="en-IE" sz="700" b="1" dirty="0" smtClean="0">
                <a:solidFill>
                  <a:srgbClr val="1575B7"/>
                </a:solidFill>
              </a:rPr>
              <a:t>Source: </a:t>
            </a:r>
            <a:r>
              <a:rPr lang="en-IE" sz="700" b="1" u="sng" dirty="0" smtClean="0">
                <a:solidFill>
                  <a:srgbClr val="1575B7"/>
                </a:solidFill>
              </a:rPr>
              <a:t>Todd </a:t>
            </a:r>
            <a:r>
              <a:rPr lang="en-IE" sz="700" b="1" u="sng" dirty="0" err="1" smtClean="0">
                <a:solidFill>
                  <a:srgbClr val="1575B7"/>
                </a:solidFill>
              </a:rPr>
              <a:t>Littmans’s</a:t>
            </a:r>
            <a:r>
              <a:rPr lang="en-IE" sz="700" b="1" u="sng" dirty="0" smtClean="0">
                <a:solidFill>
                  <a:srgbClr val="1575B7"/>
                </a:solidFill>
              </a:rPr>
              <a:t> </a:t>
            </a:r>
            <a:r>
              <a:rPr lang="en-IE" sz="700" b="1" dirty="0" err="1" smtClean="0">
                <a:solidFill>
                  <a:srgbClr val="1575B7"/>
                </a:solidFill>
              </a:rPr>
              <a:t>Planetizen</a:t>
            </a:r>
            <a:r>
              <a:rPr lang="en-IE" sz="700" b="1" dirty="0" smtClean="0">
                <a:solidFill>
                  <a:srgbClr val="1575B7"/>
                </a:solidFill>
              </a:rPr>
              <a:t> Blog, Victoria Public Transport Institute, 13/9/2012</a:t>
            </a:r>
            <a:endParaRPr lang="en-IE" sz="1200" b="1" dirty="0">
              <a:solidFill>
                <a:srgbClr val="1575B7"/>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30" t="15365" r="14202" b="9635"/>
          <a:stretch/>
        </p:blipFill>
        <p:spPr bwMode="auto">
          <a:xfrm>
            <a:off x="0" y="755700"/>
            <a:ext cx="5486400" cy="317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txBox="1">
            <a:spLocks noChangeArrowheads="1"/>
          </p:cNvSpPr>
          <p:nvPr/>
        </p:nvSpPr>
        <p:spPr>
          <a:xfrm>
            <a:off x="0" y="0"/>
            <a:ext cx="5486400" cy="2708275"/>
          </a:xfrm>
          <a:prstGeom prst="rect">
            <a:avLst/>
          </a:prstGeom>
        </p:spPr>
        <p:txBody>
          <a:bodyPr/>
          <a:lstStyle>
            <a:lvl1pPr marL="204788" indent="-204788" algn="l" rtl="0" eaLnBrk="0" fontAlgn="base" hangingPunct="0">
              <a:spcBef>
                <a:spcPct val="20000"/>
              </a:spcBef>
              <a:spcAft>
                <a:spcPct val="0"/>
              </a:spcAft>
              <a:buChar char="•"/>
              <a:defRPr sz="1900">
                <a:solidFill>
                  <a:schemeClr val="tx1"/>
                </a:solidFill>
                <a:latin typeface="+mn-lt"/>
                <a:ea typeface="+mn-ea"/>
                <a:cs typeface="+mn-cs"/>
              </a:defRPr>
            </a:lvl1pPr>
            <a:lvl2pPr marL="444500" indent="-169863" algn="l" rtl="0" eaLnBrk="0" fontAlgn="base" hangingPunct="0">
              <a:spcBef>
                <a:spcPct val="20000"/>
              </a:spcBef>
              <a:spcAft>
                <a:spcPct val="0"/>
              </a:spcAft>
              <a:buChar char="–"/>
              <a:defRPr sz="1700">
                <a:solidFill>
                  <a:schemeClr val="tx1"/>
                </a:solidFill>
                <a:latin typeface="+mn-lt"/>
              </a:defRPr>
            </a:lvl2pPr>
            <a:lvl3pPr marL="684213" indent="-136525" algn="l" rtl="0" eaLnBrk="0" fontAlgn="base" hangingPunct="0">
              <a:spcBef>
                <a:spcPct val="20000"/>
              </a:spcBef>
              <a:spcAft>
                <a:spcPct val="0"/>
              </a:spcAft>
              <a:buChar char="•"/>
              <a:defRPr sz="1400">
                <a:solidFill>
                  <a:schemeClr val="tx1"/>
                </a:solidFill>
                <a:latin typeface="+mn-lt"/>
              </a:defRPr>
            </a:lvl3pPr>
            <a:lvl4pPr marL="958850" indent="-136525" algn="l" rtl="0" eaLnBrk="0" fontAlgn="base" hangingPunct="0">
              <a:spcBef>
                <a:spcPct val="20000"/>
              </a:spcBef>
              <a:spcAft>
                <a:spcPct val="0"/>
              </a:spcAft>
              <a:buChar char="–"/>
              <a:defRPr sz="1200">
                <a:solidFill>
                  <a:schemeClr val="tx1"/>
                </a:solidFill>
                <a:latin typeface="+mn-lt"/>
              </a:defRPr>
            </a:lvl4pPr>
            <a:lvl5pPr marL="1231900" indent="-136525" algn="l" rtl="0" eaLnBrk="0" fontAlgn="base" hangingPunct="0">
              <a:spcBef>
                <a:spcPct val="20000"/>
              </a:spcBef>
              <a:spcAft>
                <a:spcPct val="0"/>
              </a:spcAft>
              <a:buChar char="»"/>
              <a:defRPr sz="1200">
                <a:solidFill>
                  <a:schemeClr val="tx1"/>
                </a:solidFill>
                <a:latin typeface="+mn-lt"/>
              </a:defRPr>
            </a:lvl5pPr>
            <a:lvl6pPr marL="1507000" indent="-137000" algn="l" rtl="0" fontAlgn="base">
              <a:spcBef>
                <a:spcPct val="20000"/>
              </a:spcBef>
              <a:spcAft>
                <a:spcPct val="0"/>
              </a:spcAft>
              <a:buChar char="»"/>
              <a:defRPr sz="1200">
                <a:solidFill>
                  <a:schemeClr val="tx1"/>
                </a:solidFill>
                <a:latin typeface="+mn-lt"/>
              </a:defRPr>
            </a:lvl6pPr>
            <a:lvl7pPr marL="1781000" indent="-137000" algn="l" rtl="0" fontAlgn="base">
              <a:spcBef>
                <a:spcPct val="20000"/>
              </a:spcBef>
              <a:spcAft>
                <a:spcPct val="0"/>
              </a:spcAft>
              <a:buChar char="»"/>
              <a:defRPr sz="1200">
                <a:solidFill>
                  <a:schemeClr val="tx1"/>
                </a:solidFill>
                <a:latin typeface="+mn-lt"/>
              </a:defRPr>
            </a:lvl7pPr>
            <a:lvl8pPr marL="2055000" indent="-137000" algn="l" rtl="0" fontAlgn="base">
              <a:spcBef>
                <a:spcPct val="20000"/>
              </a:spcBef>
              <a:spcAft>
                <a:spcPct val="0"/>
              </a:spcAft>
              <a:buChar char="»"/>
              <a:defRPr sz="1200">
                <a:solidFill>
                  <a:schemeClr val="tx1"/>
                </a:solidFill>
                <a:latin typeface="+mn-lt"/>
              </a:defRPr>
            </a:lvl8pPr>
            <a:lvl9pPr marL="2329000" indent="-137000" algn="l" rtl="0" fontAlgn="base">
              <a:spcBef>
                <a:spcPct val="20000"/>
              </a:spcBef>
              <a:spcAft>
                <a:spcPct val="0"/>
              </a:spcAft>
              <a:buChar char="»"/>
              <a:defRPr sz="1200">
                <a:solidFill>
                  <a:schemeClr val="tx1"/>
                </a:solidFill>
                <a:latin typeface="+mn-lt"/>
              </a:defRPr>
            </a:lvl9pPr>
          </a:lstStyle>
          <a:p>
            <a:pPr eaLnBrk="1" hangingPunct="1">
              <a:buFontTx/>
              <a:buNone/>
            </a:pPr>
            <a:r>
              <a:rPr lang="en-GB" sz="1400" b="1" dirty="0" smtClean="0">
                <a:solidFill>
                  <a:srgbClr val="00B0F0"/>
                </a:solidFill>
              </a:rPr>
              <a:t>Peak car trends identified in: </a:t>
            </a:r>
            <a:r>
              <a:rPr lang="en-IE" sz="1400" b="1" dirty="0">
                <a:solidFill>
                  <a:srgbClr val="00B0F0"/>
                </a:solidFill>
              </a:rPr>
              <a:t>Australia</a:t>
            </a:r>
            <a:r>
              <a:rPr lang="en-IE" sz="1400" b="1" dirty="0" smtClean="0">
                <a:solidFill>
                  <a:srgbClr val="00B0F0"/>
                </a:solidFill>
              </a:rPr>
              <a:t>, Belgium, France, </a:t>
            </a:r>
            <a:r>
              <a:rPr lang="en-IE" sz="1400" b="1" dirty="0">
                <a:solidFill>
                  <a:srgbClr val="00B0F0"/>
                </a:solidFill>
              </a:rPr>
              <a:t>Germany, Iceland, </a:t>
            </a:r>
            <a:r>
              <a:rPr lang="en-IE" sz="1400" b="1" dirty="0" smtClean="0">
                <a:solidFill>
                  <a:srgbClr val="00B0F0"/>
                </a:solidFill>
              </a:rPr>
              <a:t>Japan, </a:t>
            </a:r>
            <a:r>
              <a:rPr lang="en-IE" sz="1400" b="1" dirty="0">
                <a:solidFill>
                  <a:srgbClr val="00B0F0"/>
                </a:solidFill>
              </a:rPr>
              <a:t>New </a:t>
            </a:r>
            <a:r>
              <a:rPr lang="en-IE" sz="1400" b="1" dirty="0" smtClean="0">
                <a:solidFill>
                  <a:srgbClr val="00B0F0"/>
                </a:solidFill>
              </a:rPr>
              <a:t>Zealand, Sweden and </a:t>
            </a:r>
            <a:r>
              <a:rPr lang="en-IE" sz="1400" b="1" dirty="0">
                <a:solidFill>
                  <a:srgbClr val="00B0F0"/>
                </a:solidFill>
              </a:rPr>
              <a:t>the United Kingdom</a:t>
            </a:r>
            <a:endParaRPr lang="en-GB" sz="1400" b="1" dirty="0" smtClean="0">
              <a:solidFill>
                <a:srgbClr val="00B0F0"/>
              </a:solidFill>
            </a:endParaRPr>
          </a:p>
          <a:p>
            <a:pPr eaLnBrk="1" hangingPunct="1">
              <a:buFontTx/>
              <a:buNone/>
            </a:pPr>
            <a:endParaRPr lang="en-GB" sz="1400" b="1" dirty="0" smtClean="0">
              <a:solidFill>
                <a:srgbClr val="00B0F0"/>
              </a:solidFill>
            </a:endParaRPr>
          </a:p>
          <a:p>
            <a:pPr eaLnBrk="1" hangingPunct="1">
              <a:buFontTx/>
              <a:buNone/>
            </a:pPr>
            <a:endParaRPr lang="en-GB" sz="1400" b="1" dirty="0" smtClean="0">
              <a:solidFill>
                <a:srgbClr val="00B0F0"/>
              </a:solidFill>
            </a:endParaRPr>
          </a:p>
          <a:p>
            <a:pPr eaLnBrk="1" hangingPunct="1">
              <a:buFontTx/>
              <a:buNone/>
            </a:pPr>
            <a:endParaRPr lang="en-GB" sz="1100" dirty="0" smtClean="0">
              <a:solidFill>
                <a:srgbClr val="00B0F0"/>
              </a:solidFill>
            </a:endParaRPr>
          </a:p>
          <a:p>
            <a:pPr lvl="1" eaLnBrk="1" hangingPunct="1"/>
            <a:endParaRPr lang="en-GB" dirty="0" smtClean="0">
              <a:solidFill>
                <a:srgbClr val="00B0F0"/>
              </a:solidFill>
            </a:endParaRPr>
          </a:p>
          <a:p>
            <a:pPr eaLnBrk="1" hangingPunct="1"/>
            <a:endParaRPr lang="en-GB" dirty="0" smtClean="0">
              <a:solidFill>
                <a:srgbClr val="00B0F0"/>
              </a:solidFill>
            </a:endParaRPr>
          </a:p>
        </p:txBody>
      </p:sp>
    </p:spTree>
    <p:extLst>
      <p:ext uri="{BB962C8B-B14F-4D97-AF65-F5344CB8AC3E}">
        <p14:creationId xmlns:p14="http://schemas.microsoft.com/office/powerpoint/2010/main" val="32333349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0" y="715963"/>
            <a:ext cx="5486400" cy="2708275"/>
          </a:xfrm>
        </p:spPr>
        <p:txBody>
          <a:bodyPr/>
          <a:lstStyle/>
          <a:p>
            <a:pPr eaLnBrk="1" hangingPunct="1">
              <a:buNone/>
            </a:pPr>
            <a:r>
              <a:rPr lang="en-GB" sz="1400" b="1" dirty="0" smtClean="0">
                <a:solidFill>
                  <a:srgbClr val="00B0F0"/>
                </a:solidFill>
              </a:rPr>
              <a:t>	“We probably shouldn’t spend billions on new roads until we are certain they are really needed”, </a:t>
            </a:r>
            <a:r>
              <a:rPr lang="en-GB" sz="1400" b="1" u="sng" dirty="0" smtClean="0">
                <a:solidFill>
                  <a:srgbClr val="00B0F0"/>
                </a:solidFill>
              </a:rPr>
              <a:t>Professor Phil Goodwin, UCL</a:t>
            </a:r>
          </a:p>
          <a:p>
            <a:pPr eaLnBrk="1" hangingPunct="1">
              <a:buNone/>
            </a:pPr>
            <a:endParaRPr lang="en-GB" sz="1400" b="1" dirty="0" smtClean="0">
              <a:solidFill>
                <a:srgbClr val="00B0F0"/>
              </a:solidFill>
            </a:endParaRPr>
          </a:p>
          <a:p>
            <a:pPr eaLnBrk="1" hangingPunct="1">
              <a:buNone/>
            </a:pPr>
            <a:endParaRPr lang="en-GB" sz="1400" b="1" dirty="0" smtClean="0">
              <a:solidFill>
                <a:srgbClr val="00B0F0"/>
              </a:solidFill>
            </a:endParaRPr>
          </a:p>
          <a:p>
            <a:pPr eaLnBrk="1" hangingPunct="1">
              <a:buNone/>
            </a:pPr>
            <a:endParaRPr lang="en-GB" sz="1400" b="1" dirty="0" smtClean="0">
              <a:solidFill>
                <a:srgbClr val="00B0F0"/>
              </a:solidFill>
            </a:endParaRPr>
          </a:p>
          <a:p>
            <a:pPr eaLnBrk="1" hangingPunct="1">
              <a:buNone/>
            </a:pPr>
            <a:endParaRPr lang="en-GB" sz="1100" dirty="0" smtClean="0">
              <a:solidFill>
                <a:srgbClr val="00B0F0"/>
              </a:solidFill>
            </a:endParaRPr>
          </a:p>
          <a:p>
            <a:pPr lvl="1" eaLnBrk="1" hangingPunct="1"/>
            <a:endParaRPr lang="en-GB" dirty="0" smtClean="0">
              <a:solidFill>
                <a:srgbClr val="00B0F0"/>
              </a:solidFill>
            </a:endParaRPr>
          </a:p>
          <a:p>
            <a:pPr eaLnBrk="1" hangingPunct="1"/>
            <a:endParaRPr lang="en-GB" dirty="0" smtClean="0">
              <a:solidFill>
                <a:srgbClr val="00B0F0"/>
              </a:solidFill>
            </a:endParaRPr>
          </a:p>
        </p:txBody>
      </p:sp>
      <p:sp>
        <p:nvSpPr>
          <p:cNvPr id="33795" name="Rectangle 3"/>
          <p:cNvSpPr>
            <a:spLocks noChangeArrowheads="1"/>
          </p:cNvSpPr>
          <p:nvPr/>
        </p:nvSpPr>
        <p:spPr bwMode="auto">
          <a:xfrm>
            <a:off x="0" y="0"/>
            <a:ext cx="5486400" cy="684213"/>
          </a:xfrm>
          <a:prstGeom prst="rect">
            <a:avLst/>
          </a:prstGeom>
          <a:noFill/>
          <a:ln w="9525">
            <a:noFill/>
            <a:miter lim="800000"/>
            <a:headEnd/>
            <a:tailEnd/>
          </a:ln>
        </p:spPr>
        <p:txBody>
          <a:bodyPr lIns="54784" tIns="27392" rIns="54784" bIns="27392" anchor="ctr"/>
          <a:lstStyle/>
          <a:p>
            <a:pPr algn="ctr" defTabSz="547688"/>
            <a:r>
              <a:rPr lang="en-GB" sz="2400" b="1" dirty="0">
                <a:solidFill>
                  <a:srgbClr val="1575B7"/>
                </a:solidFill>
              </a:rPr>
              <a:t>Evidence for Peak Car</a:t>
            </a:r>
          </a:p>
        </p:txBody>
      </p:sp>
      <p:sp>
        <p:nvSpPr>
          <p:cNvPr id="3" name="Rectangle 2"/>
          <p:cNvSpPr/>
          <p:nvPr/>
        </p:nvSpPr>
        <p:spPr>
          <a:xfrm>
            <a:off x="25028" y="2605246"/>
            <a:ext cx="5461372" cy="523220"/>
          </a:xfrm>
          <a:prstGeom prst="rect">
            <a:avLst/>
          </a:prstGeom>
        </p:spPr>
        <p:txBody>
          <a:bodyPr wrap="square">
            <a:spAutoFit/>
          </a:bodyPr>
          <a:lstStyle/>
          <a:p>
            <a:r>
              <a:rPr lang="en-IE" sz="2800" b="1" dirty="0" smtClean="0">
                <a:solidFill>
                  <a:srgbClr val="FF0000"/>
                </a:solidFill>
              </a:rPr>
              <a:t>SFU </a:t>
            </a:r>
            <a:r>
              <a:rPr lang="en-IE" sz="2800" b="1" dirty="0" err="1" smtClean="0">
                <a:solidFill>
                  <a:srgbClr val="FF0000"/>
                </a:solidFill>
              </a:rPr>
              <a:t>Kenworthy</a:t>
            </a:r>
            <a:r>
              <a:rPr lang="en-IE" sz="2800" b="1" dirty="0" smtClean="0">
                <a:solidFill>
                  <a:srgbClr val="FF0000"/>
                </a:solidFill>
              </a:rPr>
              <a:t> lecture (on 14)</a:t>
            </a:r>
            <a:endParaRPr lang="en-IE" sz="2800" b="1" dirty="0">
              <a:solidFill>
                <a:srgbClr val="FF0000"/>
              </a:solidFill>
            </a:endParaRPr>
          </a:p>
        </p:txBody>
      </p:sp>
      <p:pic>
        <p:nvPicPr>
          <p:cNvPr id="2" name="Picture 1"/>
          <p:cNvPicPr>
            <a:picLocks noChangeAspect="1"/>
          </p:cNvPicPr>
          <p:nvPr/>
        </p:nvPicPr>
        <p:blipFill>
          <a:blip r:embed="rId2"/>
          <a:stretch>
            <a:fillRect/>
          </a:stretch>
        </p:blipFill>
        <p:spPr>
          <a:xfrm>
            <a:off x="0" y="684213"/>
            <a:ext cx="5486400" cy="3086101"/>
          </a:xfrm>
          <a:prstGeom prst="rect">
            <a:avLst/>
          </a:prstGeom>
        </p:spPr>
      </p:pic>
      <p:sp>
        <p:nvSpPr>
          <p:cNvPr id="4" name="Rectangle 3"/>
          <p:cNvSpPr/>
          <p:nvPr/>
        </p:nvSpPr>
        <p:spPr>
          <a:xfrm>
            <a:off x="0" y="3837193"/>
            <a:ext cx="5486400" cy="276999"/>
          </a:xfrm>
          <a:prstGeom prst="rect">
            <a:avLst/>
          </a:prstGeom>
        </p:spPr>
        <p:txBody>
          <a:bodyPr wrap="square">
            <a:spAutoFit/>
          </a:bodyPr>
          <a:lstStyle/>
          <a:p>
            <a:r>
              <a:rPr lang="en-IE" sz="1200" b="1" dirty="0">
                <a:solidFill>
                  <a:srgbClr val="1575B7"/>
                </a:solidFill>
              </a:rPr>
              <a:t>https://www.youtube.com/watch?v=0cPbSqUig4A</a:t>
            </a:r>
          </a:p>
        </p:txBody>
      </p:sp>
    </p:spTree>
    <p:extLst>
      <p:ext uri="{BB962C8B-B14F-4D97-AF65-F5344CB8AC3E}">
        <p14:creationId xmlns:p14="http://schemas.microsoft.com/office/powerpoint/2010/main" val="786975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150912" y="539677"/>
            <a:ext cx="3841886" cy="2884562"/>
          </a:xfrm>
        </p:spPr>
        <p:txBody>
          <a:bodyPr/>
          <a:lstStyle/>
          <a:p>
            <a:pPr eaLnBrk="1" hangingPunct="1">
              <a:buNone/>
            </a:pPr>
            <a:r>
              <a:rPr lang="en-GB" sz="1400" b="1" dirty="0" smtClean="0">
                <a:solidFill>
                  <a:srgbClr val="00B0F0"/>
                </a:solidFill>
              </a:rPr>
              <a:t>2013 NTA National Household Travel Survey</a:t>
            </a:r>
          </a:p>
          <a:p>
            <a:pPr eaLnBrk="1" hangingPunct="1"/>
            <a:endParaRPr lang="en-GB" sz="1400" b="1" dirty="0" smtClean="0">
              <a:solidFill>
                <a:srgbClr val="1575B7"/>
              </a:solidFill>
            </a:endParaRPr>
          </a:p>
          <a:p>
            <a:pPr lvl="1" eaLnBrk="1" hangingPunct="1"/>
            <a:r>
              <a:rPr lang="en-GB" sz="1100" b="1" dirty="0" smtClean="0">
                <a:solidFill>
                  <a:srgbClr val="1575B7"/>
                </a:solidFill>
              </a:rPr>
              <a:t>Car 		75% of all trips (80% outside 		of Dublin)</a:t>
            </a:r>
          </a:p>
          <a:p>
            <a:pPr lvl="1" eaLnBrk="1" hangingPunct="1"/>
            <a:endParaRPr lang="en-GB" sz="1100" b="1" dirty="0" smtClean="0">
              <a:solidFill>
                <a:srgbClr val="1575B7"/>
              </a:solidFill>
            </a:endParaRPr>
          </a:p>
          <a:p>
            <a:pPr lvl="1" eaLnBrk="1" hangingPunct="1"/>
            <a:r>
              <a:rPr lang="en-GB" sz="1100" b="1" dirty="0" smtClean="0">
                <a:solidFill>
                  <a:srgbClr val="1575B7"/>
                </a:solidFill>
              </a:rPr>
              <a:t>Walk 		15% of all trips</a:t>
            </a:r>
          </a:p>
          <a:p>
            <a:pPr lvl="1" eaLnBrk="1" hangingPunct="1"/>
            <a:endParaRPr lang="en-GB" sz="1100" b="1" dirty="0" smtClean="0">
              <a:solidFill>
                <a:srgbClr val="1575B7"/>
              </a:solidFill>
            </a:endParaRPr>
          </a:p>
          <a:p>
            <a:pPr lvl="1" eaLnBrk="1" hangingPunct="1"/>
            <a:r>
              <a:rPr lang="en-GB" sz="1100" b="1" dirty="0" smtClean="0">
                <a:solidFill>
                  <a:srgbClr val="1575B7"/>
                </a:solidFill>
              </a:rPr>
              <a:t>Public Transport 	6% of all trips</a:t>
            </a:r>
          </a:p>
          <a:p>
            <a:pPr lvl="1" eaLnBrk="1" hangingPunct="1"/>
            <a:endParaRPr lang="en-GB" sz="1100" b="1" dirty="0" smtClean="0">
              <a:solidFill>
                <a:srgbClr val="1575B7"/>
              </a:solidFill>
            </a:endParaRPr>
          </a:p>
          <a:p>
            <a:pPr lvl="1" eaLnBrk="1" hangingPunct="1"/>
            <a:r>
              <a:rPr lang="en-GB" sz="1100" b="1" dirty="0" smtClean="0">
                <a:solidFill>
                  <a:srgbClr val="1575B7"/>
                </a:solidFill>
              </a:rPr>
              <a:t>Cycle 		1% of all trips</a:t>
            </a:r>
          </a:p>
          <a:p>
            <a:pPr lvl="1" eaLnBrk="1" hangingPunct="1"/>
            <a:endParaRPr lang="en-GB" sz="1100" b="1" dirty="0" smtClean="0">
              <a:solidFill>
                <a:srgbClr val="1575B7"/>
              </a:solidFill>
            </a:endParaRPr>
          </a:p>
          <a:p>
            <a:pPr lvl="1" eaLnBrk="1" hangingPunct="1">
              <a:buNone/>
            </a:pPr>
            <a:r>
              <a:rPr lang="en-GB" sz="1100" b="1" dirty="0" smtClean="0">
                <a:solidFill>
                  <a:srgbClr val="00B0F0"/>
                </a:solidFill>
              </a:rPr>
              <a:t>A profile of embedded automobile</a:t>
            </a:r>
          </a:p>
          <a:p>
            <a:pPr lvl="1" eaLnBrk="1" hangingPunct="1">
              <a:buNone/>
            </a:pPr>
            <a:r>
              <a:rPr lang="en-GB" sz="1100" b="1" dirty="0">
                <a:solidFill>
                  <a:srgbClr val="00B0F0"/>
                </a:solidFill>
              </a:rPr>
              <a:t>d</a:t>
            </a:r>
            <a:r>
              <a:rPr lang="en-GB" sz="1100" b="1" dirty="0" smtClean="0">
                <a:solidFill>
                  <a:srgbClr val="00B0F0"/>
                </a:solidFill>
              </a:rPr>
              <a:t>ependency and culture</a:t>
            </a:r>
          </a:p>
          <a:p>
            <a:pPr lvl="1" eaLnBrk="1" hangingPunct="1">
              <a:buNone/>
            </a:pPr>
            <a:endParaRPr lang="en-GB" sz="1100" b="1" dirty="0" smtClean="0">
              <a:solidFill>
                <a:srgbClr val="1575B7"/>
              </a:solidFill>
            </a:endParaRPr>
          </a:p>
        </p:txBody>
      </p:sp>
      <p:sp>
        <p:nvSpPr>
          <p:cNvPr id="33795" name="Rectangle 3"/>
          <p:cNvSpPr>
            <a:spLocks noChangeArrowheads="1"/>
          </p:cNvSpPr>
          <p:nvPr/>
        </p:nvSpPr>
        <p:spPr bwMode="auto">
          <a:xfrm>
            <a:off x="0" y="1"/>
            <a:ext cx="5486400" cy="539676"/>
          </a:xfrm>
          <a:prstGeom prst="rect">
            <a:avLst/>
          </a:prstGeom>
          <a:noFill/>
          <a:ln w="9525">
            <a:noFill/>
            <a:miter lim="800000"/>
            <a:headEnd/>
            <a:tailEnd/>
          </a:ln>
        </p:spPr>
        <p:txBody>
          <a:bodyPr lIns="54784" tIns="27392" rIns="54784" bIns="27392" anchor="ctr"/>
          <a:lstStyle/>
          <a:p>
            <a:pPr algn="ctr" defTabSz="547688"/>
            <a:r>
              <a:rPr lang="en-GB" sz="2400" b="1" dirty="0" smtClean="0">
                <a:solidFill>
                  <a:srgbClr val="1575B7"/>
                </a:solidFill>
              </a:rPr>
              <a:t>Irish Travel Behaviour</a:t>
            </a:r>
            <a:endParaRPr lang="en-GB" sz="2400" b="1" dirty="0">
              <a:solidFill>
                <a:srgbClr val="1575B7"/>
              </a:solidFill>
            </a:endParaRPr>
          </a:p>
        </p:txBody>
      </p:sp>
      <p:sp>
        <p:nvSpPr>
          <p:cNvPr id="7" name="TextBox 6"/>
          <p:cNvSpPr txBox="1"/>
          <p:nvPr/>
        </p:nvSpPr>
        <p:spPr>
          <a:xfrm>
            <a:off x="2966120" y="3903633"/>
            <a:ext cx="2520280" cy="200055"/>
          </a:xfrm>
          <a:prstGeom prst="rect">
            <a:avLst/>
          </a:prstGeom>
          <a:noFill/>
        </p:spPr>
        <p:txBody>
          <a:bodyPr wrap="square" rtlCol="0">
            <a:spAutoFit/>
          </a:bodyPr>
          <a:lstStyle/>
          <a:p>
            <a:r>
              <a:rPr lang="en-IE" sz="700" b="1" dirty="0" smtClean="0">
                <a:solidFill>
                  <a:srgbClr val="1575B7"/>
                </a:solidFill>
              </a:rPr>
              <a:t>Source: 2013 NTA National Household Travel Survey</a:t>
            </a:r>
          </a:p>
        </p:txBody>
      </p:sp>
      <p:pic>
        <p:nvPicPr>
          <p:cNvPr id="34817" name="Picture 1"/>
          <p:cNvPicPr>
            <a:picLocks noChangeAspect="1" noChangeArrowheads="1"/>
          </p:cNvPicPr>
          <p:nvPr/>
        </p:nvPicPr>
        <p:blipFill>
          <a:blip r:embed="rId2" cstate="print"/>
          <a:srcRect l="8450" t="12509" r="9126" b="8958"/>
          <a:stretch>
            <a:fillRect/>
          </a:stretch>
        </p:blipFill>
        <p:spPr bwMode="auto">
          <a:xfrm>
            <a:off x="3116579" y="2617251"/>
            <a:ext cx="2219362" cy="1286382"/>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33650" t="14235" r="44825" b="38300"/>
          <a:stretch>
            <a:fillRect/>
          </a:stretch>
        </p:blipFill>
        <p:spPr bwMode="auto">
          <a:xfrm>
            <a:off x="3992798" y="611684"/>
            <a:ext cx="1341967" cy="18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body" idx="4294967295"/>
          </p:nvPr>
        </p:nvSpPr>
        <p:spPr>
          <a:xfrm>
            <a:off x="0" y="673499"/>
            <a:ext cx="3002280" cy="2153486"/>
          </a:xfrm>
        </p:spPr>
        <p:txBody>
          <a:bodyPr/>
          <a:lstStyle/>
          <a:p>
            <a:pPr eaLnBrk="1" hangingPunct="1">
              <a:lnSpc>
                <a:spcPct val="80000"/>
              </a:lnSpc>
              <a:defRPr/>
            </a:pPr>
            <a:r>
              <a:rPr lang="en-IE" altLang="en-US" sz="1400" b="1" dirty="0">
                <a:solidFill>
                  <a:schemeClr val="accent4">
                    <a:lumMod val="10000"/>
                  </a:schemeClr>
                </a:solidFill>
              </a:rPr>
              <a:t>“Fundamental shift in travel culture to a sustainable transport system”</a:t>
            </a:r>
            <a:endParaRPr lang="en-GB" altLang="en-US" sz="1400" b="1" dirty="0">
              <a:solidFill>
                <a:schemeClr val="accent4">
                  <a:lumMod val="10000"/>
                </a:schemeClr>
              </a:solidFill>
            </a:endParaRPr>
          </a:p>
          <a:p>
            <a:pPr eaLnBrk="1" hangingPunct="1">
              <a:lnSpc>
                <a:spcPct val="80000"/>
              </a:lnSpc>
              <a:defRPr/>
            </a:pPr>
            <a:endParaRPr lang="en-GB" altLang="en-US" sz="1400" b="1" dirty="0">
              <a:solidFill>
                <a:schemeClr val="accent4">
                  <a:lumMod val="10000"/>
                </a:schemeClr>
              </a:solidFill>
            </a:endParaRPr>
          </a:p>
          <a:p>
            <a:pPr eaLnBrk="1" hangingPunct="1">
              <a:lnSpc>
                <a:spcPct val="80000"/>
              </a:lnSpc>
              <a:defRPr/>
            </a:pPr>
            <a:r>
              <a:rPr lang="en-GB" altLang="en-US" sz="1400" b="1" dirty="0">
                <a:solidFill>
                  <a:schemeClr val="accent4">
                    <a:lumMod val="10000"/>
                  </a:schemeClr>
                </a:solidFill>
              </a:rPr>
              <a:t>By 2020: -</a:t>
            </a:r>
          </a:p>
          <a:p>
            <a:pPr lvl="1"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r>
              <a:rPr lang="en-IE" altLang="en-US" sz="1200" b="1" dirty="0">
                <a:solidFill>
                  <a:schemeClr val="accent4">
                    <a:lumMod val="10000"/>
                  </a:schemeClr>
                </a:solidFill>
              </a:rPr>
              <a:t>Car modal share 66% to 45%</a:t>
            </a:r>
          </a:p>
          <a:p>
            <a:pPr lvl="1"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r>
              <a:rPr lang="en-IE" altLang="en-US" sz="1200" b="1" dirty="0">
                <a:solidFill>
                  <a:schemeClr val="accent4">
                    <a:lumMod val="10000"/>
                  </a:schemeClr>
                </a:solidFill>
              </a:rPr>
              <a:t>500 000 commuters to other forms of transport: walking, cycling P/T cycling, P/T </a:t>
            </a:r>
          </a:p>
          <a:p>
            <a:pPr lvl="1"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r>
              <a:rPr lang="en-IE" altLang="en-US" sz="1200" b="1" dirty="0">
                <a:solidFill>
                  <a:schemeClr val="accent4">
                    <a:lumMod val="10000"/>
                  </a:schemeClr>
                </a:solidFill>
              </a:rPr>
              <a:t>Total car </a:t>
            </a:r>
            <a:r>
              <a:rPr lang="en-IE" altLang="en-US" sz="1200" b="1" dirty="0" err="1">
                <a:solidFill>
                  <a:schemeClr val="accent4">
                    <a:lumMod val="10000"/>
                  </a:schemeClr>
                </a:solidFill>
              </a:rPr>
              <a:t>kms</a:t>
            </a:r>
            <a:r>
              <a:rPr lang="en-IE" altLang="en-US" sz="1200" b="1" dirty="0">
                <a:solidFill>
                  <a:schemeClr val="accent4">
                    <a:lumMod val="10000"/>
                  </a:schemeClr>
                </a:solidFill>
              </a:rPr>
              <a:t> not to increase significantly</a:t>
            </a:r>
          </a:p>
          <a:p>
            <a:pPr lvl="1"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r>
              <a:rPr lang="en-IE" altLang="en-US" sz="1200" b="1" dirty="0">
                <a:solidFill>
                  <a:schemeClr val="accent4">
                    <a:lumMod val="10000"/>
                  </a:schemeClr>
                </a:solidFill>
              </a:rPr>
              <a:t>Up to 8 </a:t>
            </a:r>
            <a:r>
              <a:rPr lang="en-IE" altLang="en-US" sz="1200" b="1" dirty="0" err="1">
                <a:solidFill>
                  <a:schemeClr val="accent4">
                    <a:lumMod val="10000"/>
                  </a:schemeClr>
                </a:solidFill>
              </a:rPr>
              <a:t>Mts</a:t>
            </a:r>
            <a:r>
              <a:rPr lang="en-IE" altLang="en-US" sz="1200" b="1" dirty="0">
                <a:solidFill>
                  <a:schemeClr val="accent4">
                    <a:lumMod val="10000"/>
                  </a:schemeClr>
                </a:solidFill>
              </a:rPr>
              <a:t> Emissions savings</a:t>
            </a:r>
          </a:p>
        </p:txBody>
      </p:sp>
      <p:sp>
        <p:nvSpPr>
          <p:cNvPr id="73732" name="Rectangle 3"/>
          <p:cNvSpPr>
            <a:spLocks noChangeArrowheads="1"/>
          </p:cNvSpPr>
          <p:nvPr/>
        </p:nvSpPr>
        <p:spPr bwMode="auto">
          <a:xfrm>
            <a:off x="0" y="0"/>
            <a:ext cx="5486400" cy="68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GB" altLang="en-US" sz="2400" b="1" dirty="0">
                <a:solidFill>
                  <a:schemeClr val="accent4">
                    <a:lumMod val="10000"/>
                  </a:schemeClr>
                </a:solidFill>
              </a:rPr>
              <a:t>What is </a:t>
            </a:r>
            <a:r>
              <a:rPr lang="en-GB" altLang="en-US" sz="2400" b="1" dirty="0" smtClean="0">
                <a:solidFill>
                  <a:schemeClr val="accent4">
                    <a:lumMod val="10000"/>
                  </a:schemeClr>
                </a:solidFill>
              </a:rPr>
              <a:t>the Smarter Travel policy?</a:t>
            </a:r>
            <a:endParaRPr lang="en-GB" altLang="en-US" sz="2400" dirty="0">
              <a:solidFill>
                <a:schemeClr val="accent4">
                  <a:lumMod val="10000"/>
                </a:schemeClr>
              </a:solidFill>
            </a:endParaRPr>
          </a:p>
        </p:txBody>
      </p:sp>
      <p:pic>
        <p:nvPicPr>
          <p:cNvPr id="22532" name="Picture 8"/>
          <p:cNvPicPr>
            <a:picLocks noChangeAspect="1" noChangeArrowheads="1"/>
          </p:cNvPicPr>
          <p:nvPr/>
        </p:nvPicPr>
        <p:blipFill>
          <a:blip r:embed="rId2">
            <a:extLst>
              <a:ext uri="{28A0092B-C50C-407E-A947-70E740481C1C}">
                <a14:useLocalDpi xmlns:a14="http://schemas.microsoft.com/office/drawing/2010/main" val="0"/>
              </a:ext>
            </a:extLst>
          </a:blip>
          <a:srcRect l="33398" t="15504" r="31445" b="2132"/>
          <a:stretch>
            <a:fillRect/>
          </a:stretch>
        </p:blipFill>
        <p:spPr bwMode="auto">
          <a:xfrm>
            <a:off x="3175635" y="758993"/>
            <a:ext cx="2154555" cy="304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44280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body" idx="4294967295"/>
          </p:nvPr>
        </p:nvSpPr>
        <p:spPr>
          <a:xfrm>
            <a:off x="0" y="673499"/>
            <a:ext cx="3002280" cy="2153486"/>
          </a:xfrm>
        </p:spPr>
        <p:txBody>
          <a:bodyPr/>
          <a:lstStyle/>
          <a:p>
            <a:pPr eaLnBrk="1" hangingPunct="1">
              <a:lnSpc>
                <a:spcPct val="80000"/>
              </a:lnSpc>
              <a:defRPr/>
            </a:pPr>
            <a:r>
              <a:rPr lang="en-GB" altLang="en-US" sz="1400" b="1" dirty="0">
                <a:solidFill>
                  <a:schemeClr val="accent4">
                    <a:lumMod val="10000"/>
                  </a:schemeClr>
                </a:solidFill>
              </a:rPr>
              <a:t>4 Overarching aims: -</a:t>
            </a:r>
          </a:p>
          <a:p>
            <a:pPr lvl="1"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r>
              <a:rPr lang="en-IE" altLang="en-US" sz="1200" b="1" dirty="0">
                <a:solidFill>
                  <a:schemeClr val="accent4">
                    <a:lumMod val="10000"/>
                  </a:schemeClr>
                </a:solidFill>
              </a:rPr>
              <a:t>Reducing the need to travel</a:t>
            </a:r>
          </a:p>
          <a:p>
            <a:pPr lvl="1"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r>
              <a:rPr lang="en-IE" altLang="en-US" sz="1200" b="1" dirty="0">
                <a:solidFill>
                  <a:schemeClr val="accent4">
                    <a:lumMod val="10000"/>
                  </a:schemeClr>
                </a:solidFill>
              </a:rPr>
              <a:t>Providing alternatives to the car</a:t>
            </a:r>
          </a:p>
          <a:p>
            <a:pPr lvl="1"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r>
              <a:rPr lang="en-IE" altLang="en-US" sz="1200" b="1" dirty="0">
                <a:solidFill>
                  <a:schemeClr val="accent4">
                    <a:lumMod val="10000"/>
                  </a:schemeClr>
                </a:solidFill>
              </a:rPr>
              <a:t>Improving fuel and energy efficiency</a:t>
            </a:r>
          </a:p>
          <a:p>
            <a:pPr lvl="1"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r>
              <a:rPr lang="en-IE" altLang="en-US" sz="1200" b="1" dirty="0">
                <a:solidFill>
                  <a:schemeClr val="accent4">
                    <a:lumMod val="10000"/>
                  </a:schemeClr>
                </a:solidFill>
              </a:rPr>
              <a:t>New institutional arrangements</a:t>
            </a:r>
          </a:p>
          <a:p>
            <a:pPr lvl="1" eaLnBrk="1" hangingPunct="1">
              <a:lnSpc>
                <a:spcPct val="80000"/>
              </a:lnSpc>
              <a:defRPr/>
            </a:pPr>
            <a:endParaRPr lang="en-IE" altLang="en-US" sz="1200" b="1" dirty="0">
              <a:solidFill>
                <a:schemeClr val="accent4">
                  <a:lumMod val="10000"/>
                </a:schemeClr>
              </a:solidFill>
            </a:endParaRPr>
          </a:p>
          <a:p>
            <a:pPr eaLnBrk="1" hangingPunct="1">
              <a:lnSpc>
                <a:spcPct val="80000"/>
              </a:lnSpc>
              <a:defRPr/>
            </a:pPr>
            <a:r>
              <a:rPr lang="en-IE" altLang="en-US" sz="1400" b="1" dirty="0">
                <a:solidFill>
                  <a:schemeClr val="accent4">
                    <a:lumMod val="10000"/>
                  </a:schemeClr>
                </a:solidFill>
              </a:rPr>
              <a:t>Smarter Travel Projects Fund</a:t>
            </a:r>
          </a:p>
          <a:p>
            <a:pPr lvl="1" eaLnBrk="1" hangingPunct="1">
              <a:lnSpc>
                <a:spcPct val="80000"/>
              </a:lnSpc>
              <a:defRPr/>
            </a:pPr>
            <a:endParaRPr lang="en-IE" altLang="en-US" sz="1200" b="1" dirty="0">
              <a:solidFill>
                <a:schemeClr val="accent4">
                  <a:lumMod val="10000"/>
                </a:schemeClr>
              </a:solidFill>
            </a:endParaRPr>
          </a:p>
          <a:p>
            <a:pPr eaLnBrk="1" hangingPunct="1">
              <a:lnSpc>
                <a:spcPct val="80000"/>
              </a:lnSpc>
              <a:defRPr/>
            </a:pPr>
            <a:r>
              <a:rPr lang="en-IE" altLang="en-US" sz="1400" b="1" dirty="0">
                <a:solidFill>
                  <a:schemeClr val="accent4">
                    <a:lumMod val="10000"/>
                  </a:schemeClr>
                </a:solidFill>
              </a:rPr>
              <a:t>Smarter Travel Areas</a:t>
            </a:r>
          </a:p>
          <a:p>
            <a:pPr lvl="1"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r>
              <a:rPr lang="en-IE" altLang="en-US" sz="1200" b="1" dirty="0">
                <a:solidFill>
                  <a:schemeClr val="accent4">
                    <a:lumMod val="10000"/>
                  </a:schemeClr>
                </a:solidFill>
              </a:rPr>
              <a:t>Changing hearts and minds…need to develop a </a:t>
            </a:r>
            <a:r>
              <a:rPr lang="en-IE" altLang="en-US" sz="1200" b="1" u="sng" dirty="0">
                <a:solidFill>
                  <a:schemeClr val="accent4">
                    <a:lumMod val="10000"/>
                  </a:schemeClr>
                </a:solidFill>
              </a:rPr>
              <a:t>local culture</a:t>
            </a:r>
            <a:r>
              <a:rPr lang="en-IE" altLang="en-US" sz="1200" b="1" dirty="0">
                <a:solidFill>
                  <a:schemeClr val="accent4">
                    <a:lumMod val="10000"/>
                  </a:schemeClr>
                </a:solidFill>
              </a:rPr>
              <a:t> of smarter travel</a:t>
            </a:r>
          </a:p>
          <a:p>
            <a:pPr lvl="1"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endParaRPr lang="en-IE" altLang="en-US" sz="1200" b="1" dirty="0">
              <a:solidFill>
                <a:schemeClr val="accent4">
                  <a:lumMod val="10000"/>
                </a:schemeClr>
              </a:solidFill>
            </a:endParaRPr>
          </a:p>
        </p:txBody>
      </p:sp>
      <p:sp>
        <p:nvSpPr>
          <p:cNvPr id="73732" name="Rectangle 3"/>
          <p:cNvSpPr>
            <a:spLocks noChangeArrowheads="1"/>
          </p:cNvSpPr>
          <p:nvPr/>
        </p:nvSpPr>
        <p:spPr bwMode="auto">
          <a:xfrm>
            <a:off x="0" y="0"/>
            <a:ext cx="5486400" cy="68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GB" altLang="en-US" sz="2400" b="1" dirty="0">
                <a:solidFill>
                  <a:schemeClr val="accent4">
                    <a:lumMod val="10000"/>
                  </a:schemeClr>
                </a:solidFill>
              </a:rPr>
              <a:t>What is </a:t>
            </a:r>
            <a:r>
              <a:rPr lang="en-GB" altLang="en-US" sz="2400" b="1" dirty="0" smtClean="0">
                <a:solidFill>
                  <a:schemeClr val="accent4">
                    <a:lumMod val="10000"/>
                  </a:schemeClr>
                </a:solidFill>
              </a:rPr>
              <a:t>the Smarter Travel policy?</a:t>
            </a:r>
            <a:endParaRPr lang="en-GB" altLang="en-US" sz="2400" dirty="0">
              <a:solidFill>
                <a:schemeClr val="accent4">
                  <a:lumMod val="10000"/>
                </a:schemeClr>
              </a:solidFill>
            </a:endParaRPr>
          </a:p>
        </p:txBody>
      </p:sp>
      <p:pic>
        <p:nvPicPr>
          <p:cNvPr id="23556" name="Picture 8"/>
          <p:cNvPicPr>
            <a:picLocks noChangeAspect="1" noChangeArrowheads="1"/>
          </p:cNvPicPr>
          <p:nvPr/>
        </p:nvPicPr>
        <p:blipFill>
          <a:blip r:embed="rId2">
            <a:extLst>
              <a:ext uri="{28A0092B-C50C-407E-A947-70E740481C1C}">
                <a14:useLocalDpi xmlns:a14="http://schemas.microsoft.com/office/drawing/2010/main" val="0"/>
              </a:ext>
            </a:extLst>
          </a:blip>
          <a:srcRect l="33398" t="15504" r="31445" b="2132"/>
          <a:stretch>
            <a:fillRect/>
          </a:stretch>
        </p:blipFill>
        <p:spPr bwMode="auto">
          <a:xfrm>
            <a:off x="3175635" y="758993"/>
            <a:ext cx="2154555" cy="304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623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0" y="0"/>
            <a:ext cx="5486400" cy="68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nchor="ctr"/>
          <a:lstStyle/>
          <a:p>
            <a:pPr algn="ctr" eaLnBrk="1" hangingPunct="1">
              <a:defRPr/>
            </a:pPr>
            <a:r>
              <a:rPr lang="en-GB" sz="2400" b="1" dirty="0">
                <a:solidFill>
                  <a:schemeClr val="accent4">
                    <a:lumMod val="10000"/>
                  </a:schemeClr>
                </a:solidFill>
              </a:rPr>
              <a:t>Smarter Travel Areas</a:t>
            </a:r>
          </a:p>
        </p:txBody>
      </p:sp>
      <p:sp>
        <p:nvSpPr>
          <p:cNvPr id="25604" name="Rectangle 3"/>
          <p:cNvSpPr txBox="1">
            <a:spLocks noChangeArrowheads="1"/>
          </p:cNvSpPr>
          <p:nvPr/>
        </p:nvSpPr>
        <p:spPr bwMode="auto">
          <a:xfrm>
            <a:off x="0" y="629802"/>
            <a:ext cx="2855595" cy="2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defRPr/>
            </a:pPr>
            <a:r>
              <a:rPr lang="en-IE" sz="1200" b="1" dirty="0">
                <a:solidFill>
                  <a:schemeClr val="accent4">
                    <a:lumMod val="10000"/>
                  </a:schemeClr>
                </a:solidFill>
              </a:rPr>
              <a:t>Ex-post Evaluation of Smarter Travel Areas</a:t>
            </a:r>
          </a:p>
          <a:p>
            <a:pPr lvl="1" eaLnBrk="1" hangingPunct="1">
              <a:spcBef>
                <a:spcPct val="20000"/>
              </a:spcBef>
              <a:buClr>
                <a:srgbClr val="FFC000"/>
              </a:buClr>
              <a:buFontTx/>
              <a:buChar char="–"/>
              <a:defRPr/>
            </a:pPr>
            <a:endParaRPr lang="en-IE" sz="10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2015 interim study (60% of budget spent)</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err="1">
                <a:solidFill>
                  <a:schemeClr val="accent4">
                    <a:lumMod val="10000"/>
                  </a:schemeClr>
                </a:solidFill>
              </a:rPr>
              <a:t>Dungarvan</a:t>
            </a:r>
            <a:r>
              <a:rPr lang="en-IE" sz="900" b="1" dirty="0">
                <a:solidFill>
                  <a:schemeClr val="accent4">
                    <a:lumMod val="10000"/>
                  </a:schemeClr>
                </a:solidFill>
              </a:rPr>
              <a:t> (7.2m); Limerick (€9m); Westport (€5m)</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Marginal gains for walking and very marginal for cycling</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Biggest gains during peak periods</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Infrastructure accounting for 87%, 71% and 96% of spend to date respectively</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STA’s outperforming rest of country (excl. GDA) but </a:t>
            </a:r>
            <a:r>
              <a:rPr lang="en-IE" sz="900" b="1" dirty="0" err="1">
                <a:solidFill>
                  <a:schemeClr val="accent4">
                    <a:lumMod val="10000"/>
                  </a:schemeClr>
                </a:solidFill>
              </a:rPr>
              <a:t>RoI</a:t>
            </a:r>
            <a:r>
              <a:rPr lang="en-IE" sz="900" b="1" dirty="0">
                <a:solidFill>
                  <a:schemeClr val="accent4">
                    <a:lumMod val="10000"/>
                  </a:schemeClr>
                </a:solidFill>
              </a:rPr>
              <a:t> viewed as “disappointing”</a:t>
            </a:r>
            <a:endParaRPr lang="en-US" sz="900" b="1" dirty="0">
              <a:solidFill>
                <a:schemeClr val="accent4">
                  <a:lumMod val="10000"/>
                </a:schemeClr>
              </a:solidFill>
            </a:endParaRPr>
          </a:p>
        </p:txBody>
      </p:sp>
      <p:pic>
        <p:nvPicPr>
          <p:cNvPr id="29700" name="Picture 3"/>
          <p:cNvPicPr>
            <a:picLocks noChangeAspect="1" noChangeArrowheads="1"/>
          </p:cNvPicPr>
          <p:nvPr/>
        </p:nvPicPr>
        <p:blipFill>
          <a:blip r:embed="rId2">
            <a:extLst>
              <a:ext uri="{28A0092B-C50C-407E-A947-70E740481C1C}">
                <a14:useLocalDpi xmlns:a14="http://schemas.microsoft.com/office/drawing/2010/main" val="0"/>
              </a:ext>
            </a:extLst>
          </a:blip>
          <a:srcRect l="17290" t="12698" r="39539" b="11707"/>
          <a:stretch>
            <a:fillRect/>
          </a:stretch>
        </p:blipFill>
        <p:spPr bwMode="auto">
          <a:xfrm>
            <a:off x="2855595" y="652601"/>
            <a:ext cx="2630805" cy="2582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4508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limerickleader.ie/resizer/750/563/true/imported_images/a008d2c925004828d44bcdace422b971.jpg--gardai_have_issued_a_warning_to_bike_owners_following_a_spate_of_thefts_in_recent_weeks__picture__adrian_butler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1638"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p:cNvSpPr>
            <a:spLocks noChangeArrowheads="1"/>
          </p:cNvSpPr>
          <p:nvPr/>
        </p:nvSpPr>
        <p:spPr bwMode="auto">
          <a:xfrm>
            <a:off x="0" y="0"/>
            <a:ext cx="5421630" cy="68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nchor="ctr"/>
          <a:lstStyle/>
          <a:p>
            <a:pPr algn="ctr" eaLnBrk="1" hangingPunct="1"/>
            <a:r>
              <a:rPr lang="en-IE" altLang="en-US" sz="2400" b="1">
                <a:solidFill>
                  <a:schemeClr val="tx2"/>
                </a:solidFill>
              </a:rPr>
              <a:t>Smarter Travel Limerick</a:t>
            </a:r>
            <a:endParaRPr lang="en-US" altLang="en-US" sz="2400" b="1">
              <a:solidFill>
                <a:schemeClr val="tx2"/>
              </a:solidFill>
            </a:endParaRPr>
          </a:p>
        </p:txBody>
      </p:sp>
    </p:spTree>
    <p:extLst>
      <p:ext uri="{BB962C8B-B14F-4D97-AF65-F5344CB8AC3E}">
        <p14:creationId xmlns:p14="http://schemas.microsoft.com/office/powerpoint/2010/main" val="298864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westporttourism.com/images/skate-par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788"/>
            <a:ext cx="5486400" cy="365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p:cNvSpPr>
            <a:spLocks noChangeArrowheads="1"/>
          </p:cNvSpPr>
          <p:nvPr/>
        </p:nvSpPr>
        <p:spPr bwMode="auto">
          <a:xfrm>
            <a:off x="0" y="0"/>
            <a:ext cx="5421630" cy="68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nchor="ctr"/>
          <a:lstStyle/>
          <a:p>
            <a:pPr algn="ctr" eaLnBrk="1" hangingPunct="1"/>
            <a:r>
              <a:rPr lang="en-IE" altLang="en-US" sz="2400" b="1">
                <a:solidFill>
                  <a:schemeClr val="tx2"/>
                </a:solidFill>
              </a:rPr>
              <a:t>Smarter Travel Westport</a:t>
            </a:r>
            <a:endParaRPr lang="en-US" altLang="en-US" sz="2400" b="1">
              <a:solidFill>
                <a:schemeClr val="tx2"/>
              </a:solidFill>
            </a:endParaRPr>
          </a:p>
        </p:txBody>
      </p:sp>
    </p:spTree>
    <p:extLst>
      <p:ext uri="{BB962C8B-B14F-4D97-AF65-F5344CB8AC3E}">
        <p14:creationId xmlns:p14="http://schemas.microsoft.com/office/powerpoint/2010/main" val="29325546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l="26848" t="20387" r="25430" b="14607"/>
          <a:stretch>
            <a:fillRect/>
          </a:stretch>
        </p:blipFill>
        <p:spPr bwMode="auto">
          <a:xfrm>
            <a:off x="0" y="53196"/>
            <a:ext cx="5486400" cy="404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ChangeArrowheads="1"/>
          </p:cNvSpPr>
          <p:nvPr/>
        </p:nvSpPr>
        <p:spPr bwMode="auto">
          <a:xfrm>
            <a:off x="0" y="0"/>
            <a:ext cx="5421630" cy="68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nchor="ctr"/>
          <a:lstStyle/>
          <a:p>
            <a:pPr algn="ctr" eaLnBrk="1" hangingPunct="1"/>
            <a:r>
              <a:rPr lang="en-IE" altLang="en-US" sz="2400" b="1">
                <a:solidFill>
                  <a:schemeClr val="tx2"/>
                </a:solidFill>
              </a:rPr>
              <a:t>Smarter Travel Dungarvan</a:t>
            </a:r>
            <a:endParaRPr lang="en-US" altLang="en-US" sz="2400" b="1">
              <a:solidFill>
                <a:schemeClr val="tx2"/>
              </a:solidFill>
            </a:endParaRPr>
          </a:p>
        </p:txBody>
      </p:sp>
    </p:spTree>
    <p:extLst>
      <p:ext uri="{BB962C8B-B14F-4D97-AF65-F5344CB8AC3E}">
        <p14:creationId xmlns:p14="http://schemas.microsoft.com/office/powerpoint/2010/main" val="23383927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xfrm>
            <a:off x="366936" y="323652"/>
            <a:ext cx="4814646" cy="2708275"/>
          </a:xfrm>
        </p:spPr>
        <p:txBody>
          <a:bodyPr/>
          <a:lstStyle/>
          <a:p>
            <a:pPr eaLnBrk="1" hangingPunct="1">
              <a:buNone/>
            </a:pPr>
            <a:r>
              <a:rPr lang="en-GB" sz="1400" b="1" dirty="0" smtClean="0">
                <a:solidFill>
                  <a:srgbClr val="00B0F0"/>
                </a:solidFill>
              </a:rPr>
              <a:t>European Environment Agency study:</a:t>
            </a:r>
          </a:p>
        </p:txBody>
      </p:sp>
      <p:sp>
        <p:nvSpPr>
          <p:cNvPr id="4" name="Rectangle 3"/>
          <p:cNvSpPr>
            <a:spLocks noChangeArrowheads="1"/>
          </p:cNvSpPr>
          <p:nvPr/>
        </p:nvSpPr>
        <p:spPr bwMode="auto">
          <a:xfrm>
            <a:off x="2095128" y="1691804"/>
            <a:ext cx="3391272" cy="864096"/>
          </a:xfrm>
          <a:prstGeom prst="rect">
            <a:avLst/>
          </a:prstGeom>
          <a:noFill/>
          <a:ln w="9525">
            <a:noFill/>
            <a:miter lim="800000"/>
            <a:headEnd/>
            <a:tailEnd/>
          </a:ln>
        </p:spPr>
        <p:txBody>
          <a:bodyPr lIns="54784" tIns="27392" rIns="54784" bIns="27392" anchor="ctr"/>
          <a:lstStyle/>
          <a:p>
            <a:pPr algn="ctr" defTabSz="547688"/>
            <a:r>
              <a:rPr lang="en-GB" sz="2400" b="1" dirty="0" smtClean="0">
                <a:solidFill>
                  <a:srgbClr val="1575B7"/>
                </a:solidFill>
              </a:rPr>
              <a:t>Ireland the “Worst Case Scenario” of Urban Planning in Europe</a:t>
            </a:r>
          </a:p>
          <a:p>
            <a:pPr algn="ctr" defTabSz="547688"/>
            <a:endParaRPr lang="en-GB" sz="2400" b="1" dirty="0" smtClean="0">
              <a:solidFill>
                <a:srgbClr val="1575B7"/>
              </a:solidFill>
            </a:endParaRPr>
          </a:p>
          <a:p>
            <a:pPr algn="ctr" defTabSz="547688"/>
            <a:endParaRPr lang="en-GB" sz="1600" b="1" dirty="0" smtClean="0">
              <a:solidFill>
                <a:srgbClr val="00B0F0"/>
              </a:solidFill>
            </a:endParaRPr>
          </a:p>
          <a:p>
            <a:pPr algn="ctr" defTabSz="547688"/>
            <a:r>
              <a:rPr lang="en-GB" sz="1600" b="1" dirty="0" smtClean="0">
                <a:solidFill>
                  <a:srgbClr val="00B0F0"/>
                </a:solidFill>
              </a:rPr>
              <a:t>“…as a result of extremely passive planning policies”</a:t>
            </a:r>
          </a:p>
          <a:p>
            <a:pPr algn="ctr" defTabSz="547688"/>
            <a:endParaRPr lang="en-GB" sz="1600" b="1" dirty="0">
              <a:solidFill>
                <a:srgbClr val="00B0F0"/>
              </a:solidFill>
            </a:endParaRPr>
          </a:p>
        </p:txBody>
      </p:sp>
      <p:sp>
        <p:nvSpPr>
          <p:cNvPr id="5" name="TextBox 4"/>
          <p:cNvSpPr txBox="1"/>
          <p:nvPr/>
        </p:nvSpPr>
        <p:spPr>
          <a:xfrm>
            <a:off x="3751312" y="3636020"/>
            <a:ext cx="1584176" cy="307777"/>
          </a:xfrm>
          <a:prstGeom prst="rect">
            <a:avLst/>
          </a:prstGeom>
          <a:noFill/>
        </p:spPr>
        <p:txBody>
          <a:bodyPr wrap="square" rtlCol="0">
            <a:spAutoFit/>
          </a:bodyPr>
          <a:lstStyle/>
          <a:p>
            <a:r>
              <a:rPr lang="en-IE" sz="700" b="1" dirty="0" smtClean="0">
                <a:solidFill>
                  <a:srgbClr val="1575B7"/>
                </a:solidFill>
              </a:rPr>
              <a:t>Source: </a:t>
            </a:r>
            <a:r>
              <a:rPr lang="en-IE" sz="700" b="1" dirty="0" smtClean="0">
                <a:solidFill>
                  <a:srgbClr val="1575B7"/>
                </a:solidFill>
                <a:hlinkClick r:id="rId2"/>
              </a:rPr>
              <a:t>www.eea.europa.eu</a:t>
            </a:r>
            <a:r>
              <a:rPr lang="en-IE" sz="700" b="1" dirty="0" smtClean="0">
                <a:solidFill>
                  <a:srgbClr val="1575B7"/>
                </a:solidFill>
              </a:rPr>
              <a:t>, 2006</a:t>
            </a:r>
            <a:endParaRPr lang="en-IE" sz="1200" b="1" dirty="0">
              <a:solidFill>
                <a:srgbClr val="1575B7"/>
              </a:solidFill>
            </a:endParaRPr>
          </a:p>
        </p:txBody>
      </p:sp>
      <p:pic>
        <p:nvPicPr>
          <p:cNvPr id="56322" name="Picture 2" descr="http://www.eea.europa.eu/data-and-maps/figures/land-cover-2006-and-changes-1/europe/image_large"/>
          <p:cNvPicPr>
            <a:picLocks noChangeAspect="1" noChangeArrowheads="1"/>
          </p:cNvPicPr>
          <p:nvPr/>
        </p:nvPicPr>
        <p:blipFill>
          <a:blip r:embed="rId3" cstate="print"/>
          <a:srcRect/>
          <a:stretch>
            <a:fillRect/>
          </a:stretch>
        </p:blipFill>
        <p:spPr bwMode="auto">
          <a:xfrm>
            <a:off x="0" y="755700"/>
            <a:ext cx="2306616" cy="2982292"/>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0" y="0"/>
            <a:ext cx="5486400" cy="68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nchor="ctr"/>
          <a:lstStyle/>
          <a:p>
            <a:pPr algn="ctr" eaLnBrk="1" hangingPunct="1">
              <a:defRPr/>
            </a:pPr>
            <a:r>
              <a:rPr lang="en-GB" sz="2400" b="1" dirty="0">
                <a:solidFill>
                  <a:schemeClr val="accent4">
                    <a:lumMod val="10000"/>
                  </a:schemeClr>
                </a:solidFill>
              </a:rPr>
              <a:t>Smarter Travel Areas</a:t>
            </a: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l="42390" t="12103" r="19794" b="12698"/>
          <a:stretch>
            <a:fillRect/>
          </a:stretch>
        </p:blipFill>
        <p:spPr bwMode="auto">
          <a:xfrm>
            <a:off x="2855595" y="683948"/>
            <a:ext cx="2630805" cy="2933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nvSpPr>
        <p:spPr bwMode="auto">
          <a:xfrm>
            <a:off x="0" y="629802"/>
            <a:ext cx="2855595" cy="2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defRPr/>
            </a:pPr>
            <a:r>
              <a:rPr lang="en-IE" sz="1200" b="1" dirty="0">
                <a:solidFill>
                  <a:schemeClr val="accent4">
                    <a:lumMod val="10000"/>
                  </a:schemeClr>
                </a:solidFill>
              </a:rPr>
              <a:t>Ex-post Evaluation of Smarter Travel Areas</a:t>
            </a:r>
          </a:p>
          <a:p>
            <a:pPr lvl="1" eaLnBrk="1" hangingPunct="1">
              <a:spcBef>
                <a:spcPct val="20000"/>
              </a:spcBef>
              <a:buClr>
                <a:srgbClr val="FFC000"/>
              </a:buClr>
              <a:buFontTx/>
              <a:buChar char="–"/>
              <a:defRPr/>
            </a:pPr>
            <a:endParaRPr lang="en-IE" sz="10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2015 interim study (60% of budget spent)</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err="1">
                <a:solidFill>
                  <a:schemeClr val="accent4">
                    <a:lumMod val="10000"/>
                  </a:schemeClr>
                </a:solidFill>
              </a:rPr>
              <a:t>Dungarvan</a:t>
            </a:r>
            <a:r>
              <a:rPr lang="en-IE" sz="900" b="1" dirty="0">
                <a:solidFill>
                  <a:schemeClr val="accent4">
                    <a:lumMod val="10000"/>
                  </a:schemeClr>
                </a:solidFill>
              </a:rPr>
              <a:t> (7.2m); Limerick (€9m); Westport (€5m)</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Marginal gains for walking and very marginal for cycling</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Biggest gains during peak periods</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Infrastructure accounting for 87%, 71% and 96% of spend to date respectively</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STA’s outperforming rest of country (excl. GDA) but </a:t>
            </a:r>
            <a:r>
              <a:rPr lang="en-IE" sz="900" b="1" dirty="0" err="1">
                <a:solidFill>
                  <a:schemeClr val="accent4">
                    <a:lumMod val="10000"/>
                  </a:schemeClr>
                </a:solidFill>
              </a:rPr>
              <a:t>RoI</a:t>
            </a:r>
            <a:r>
              <a:rPr lang="en-IE" sz="900" b="1" dirty="0">
                <a:solidFill>
                  <a:schemeClr val="accent4">
                    <a:lumMod val="10000"/>
                  </a:schemeClr>
                </a:solidFill>
              </a:rPr>
              <a:t> viewed as “disappointing”</a:t>
            </a:r>
            <a:endParaRPr lang="en-US" sz="900" b="1" dirty="0">
              <a:solidFill>
                <a:schemeClr val="accent4">
                  <a:lumMod val="10000"/>
                </a:schemeClr>
              </a:solidFill>
            </a:endParaRPr>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290" t="12698" r="39539" b="80061"/>
          <a:stretch/>
        </p:blipFill>
        <p:spPr bwMode="auto">
          <a:xfrm>
            <a:off x="2855595" y="3666144"/>
            <a:ext cx="2630805" cy="247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2664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0" y="0"/>
            <a:ext cx="5486400" cy="68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nchor="ctr"/>
          <a:lstStyle/>
          <a:p>
            <a:pPr algn="ctr" eaLnBrk="1" hangingPunct="1">
              <a:defRPr/>
            </a:pPr>
            <a:r>
              <a:rPr lang="en-GB" sz="2400" b="1" dirty="0">
                <a:solidFill>
                  <a:schemeClr val="accent4">
                    <a:lumMod val="10000"/>
                  </a:schemeClr>
                </a:solidFill>
              </a:rPr>
              <a:t>Smarter Travel Areas</a:t>
            </a:r>
          </a:p>
        </p:txBody>
      </p:sp>
      <p:pic>
        <p:nvPicPr>
          <p:cNvPr id="31747" name="Picture 2"/>
          <p:cNvPicPr>
            <a:picLocks noChangeAspect="1" noChangeArrowheads="1"/>
          </p:cNvPicPr>
          <p:nvPr/>
        </p:nvPicPr>
        <p:blipFill>
          <a:blip r:embed="rId2">
            <a:extLst>
              <a:ext uri="{28A0092B-C50C-407E-A947-70E740481C1C}">
                <a14:useLocalDpi xmlns:a14="http://schemas.microsoft.com/office/drawing/2010/main" val="0"/>
              </a:ext>
            </a:extLst>
          </a:blip>
          <a:srcRect l="42390" t="12103" r="19794" b="12698"/>
          <a:stretch>
            <a:fillRect/>
          </a:stretch>
        </p:blipFill>
        <p:spPr bwMode="auto">
          <a:xfrm>
            <a:off x="2855595" y="683948"/>
            <a:ext cx="2630805" cy="2933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2"/>
          <p:cNvPicPr>
            <a:picLocks noChangeAspect="1" noChangeArrowheads="1"/>
          </p:cNvPicPr>
          <p:nvPr/>
        </p:nvPicPr>
        <p:blipFill>
          <a:blip r:embed="rId3">
            <a:extLst>
              <a:ext uri="{28A0092B-C50C-407E-A947-70E740481C1C}">
                <a14:useLocalDpi xmlns:a14="http://schemas.microsoft.com/office/drawing/2010/main" val="0"/>
              </a:ext>
            </a:extLst>
          </a:blip>
          <a:srcRect l="17178" t="11905" r="43443" b="52380"/>
          <a:stretch>
            <a:fillRect/>
          </a:stretch>
        </p:blipFill>
        <p:spPr bwMode="auto">
          <a:xfrm>
            <a:off x="2855595" y="683948"/>
            <a:ext cx="2630805" cy="133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3"/>
          <p:cNvPicPr>
            <a:picLocks noChangeAspect="1" noChangeArrowheads="1"/>
          </p:cNvPicPr>
          <p:nvPr/>
        </p:nvPicPr>
        <p:blipFill>
          <a:blip r:embed="rId4">
            <a:extLst>
              <a:ext uri="{28A0092B-C50C-407E-A947-70E740481C1C}">
                <a14:useLocalDpi xmlns:a14="http://schemas.microsoft.com/office/drawing/2010/main" val="0"/>
              </a:ext>
            </a:extLst>
          </a:blip>
          <a:srcRect l="20773" t="50000" r="42526" b="15724"/>
          <a:stretch>
            <a:fillRect/>
          </a:stretch>
        </p:blipFill>
        <p:spPr bwMode="auto">
          <a:xfrm>
            <a:off x="2855595" y="2190534"/>
            <a:ext cx="2630805" cy="137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bwMode="auto">
          <a:xfrm>
            <a:off x="0" y="629802"/>
            <a:ext cx="2855595" cy="2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defRPr/>
            </a:pPr>
            <a:r>
              <a:rPr lang="en-IE" sz="1200" b="1" dirty="0">
                <a:solidFill>
                  <a:schemeClr val="accent4">
                    <a:lumMod val="10000"/>
                  </a:schemeClr>
                </a:solidFill>
              </a:rPr>
              <a:t>Ex-post Evaluation of Smarter Travel Areas</a:t>
            </a:r>
          </a:p>
          <a:p>
            <a:pPr lvl="1" eaLnBrk="1" hangingPunct="1">
              <a:spcBef>
                <a:spcPct val="20000"/>
              </a:spcBef>
              <a:buClr>
                <a:srgbClr val="FFC000"/>
              </a:buClr>
              <a:buFontTx/>
              <a:buChar char="–"/>
              <a:defRPr/>
            </a:pPr>
            <a:endParaRPr lang="en-IE" sz="10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2015 interim study (60% of budget spent)</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err="1">
                <a:solidFill>
                  <a:schemeClr val="accent4">
                    <a:lumMod val="10000"/>
                  </a:schemeClr>
                </a:solidFill>
              </a:rPr>
              <a:t>Dungarvan</a:t>
            </a:r>
            <a:r>
              <a:rPr lang="en-IE" sz="900" b="1" dirty="0">
                <a:solidFill>
                  <a:schemeClr val="accent4">
                    <a:lumMod val="10000"/>
                  </a:schemeClr>
                </a:solidFill>
              </a:rPr>
              <a:t> (7.2m); Limerick (€9m); Westport (€5m)</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Marginal gains for walking and very marginal for cycling</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Biggest gains during peak periods</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Infrastructure accounting for 87%, 71% and 96% of spend to date respectively</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STA’s outperforming rest of country (excl. GDA) but </a:t>
            </a:r>
            <a:r>
              <a:rPr lang="en-IE" sz="900" b="1" dirty="0" err="1">
                <a:solidFill>
                  <a:schemeClr val="accent4">
                    <a:lumMod val="10000"/>
                  </a:schemeClr>
                </a:solidFill>
              </a:rPr>
              <a:t>RoI</a:t>
            </a:r>
            <a:r>
              <a:rPr lang="en-IE" sz="900" b="1" dirty="0">
                <a:solidFill>
                  <a:schemeClr val="accent4">
                    <a:lumMod val="10000"/>
                  </a:schemeClr>
                </a:solidFill>
              </a:rPr>
              <a:t> viewed as “disappointing”</a:t>
            </a:r>
            <a:endParaRPr lang="en-US" sz="900" b="1" dirty="0">
              <a:solidFill>
                <a:schemeClr val="accent4">
                  <a:lumMod val="10000"/>
                </a:schemeClr>
              </a:solidFill>
            </a:endParaRPr>
          </a:p>
        </p:txBody>
      </p:sp>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7290" t="12698" r="39539" b="80061"/>
          <a:stretch/>
        </p:blipFill>
        <p:spPr bwMode="auto">
          <a:xfrm>
            <a:off x="2855595" y="3666144"/>
            <a:ext cx="2630805" cy="247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2936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280988" y="0"/>
            <a:ext cx="4937760" cy="683948"/>
          </a:xfrm>
        </p:spPr>
        <p:txBody>
          <a:bodyPr/>
          <a:lstStyle/>
          <a:p>
            <a:pPr>
              <a:defRPr/>
            </a:pPr>
            <a:r>
              <a:rPr lang="en-IE" sz="2400" b="1">
                <a:solidFill>
                  <a:schemeClr val="accent4">
                    <a:lumMod val="10000"/>
                  </a:schemeClr>
                </a:solidFill>
              </a:rPr>
              <a:t>UK Sustainable Travel Towns</a:t>
            </a:r>
            <a:endParaRPr lang="en-US" sz="2400" b="1">
              <a:solidFill>
                <a:schemeClr val="accent4">
                  <a:lumMod val="10000"/>
                </a:schemeClr>
              </a:solidFill>
            </a:endParaRPr>
          </a:p>
        </p:txBody>
      </p:sp>
      <p:pic>
        <p:nvPicPr>
          <p:cNvPr id="266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35138" t="26926" r="33560" b="9344"/>
          <a:stretch>
            <a:fillRect/>
          </a:stretch>
        </p:blipFill>
        <p:spPr bwMode="auto">
          <a:xfrm>
            <a:off x="3564255" y="1017373"/>
            <a:ext cx="1697355" cy="185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8641" t="14838" r="27654" b="2751"/>
          <a:stretch>
            <a:fillRect/>
          </a:stretch>
        </p:blipFill>
        <p:spPr bwMode="auto">
          <a:xfrm>
            <a:off x="453390" y="543359"/>
            <a:ext cx="2941320" cy="297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0365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0" y="0"/>
            <a:ext cx="5486400" cy="68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nchor="ctr"/>
          <a:lstStyle/>
          <a:p>
            <a:pPr algn="ctr" eaLnBrk="1" hangingPunct="1">
              <a:defRPr/>
            </a:pPr>
            <a:r>
              <a:rPr lang="en-GB" sz="2400" b="1" dirty="0">
                <a:solidFill>
                  <a:schemeClr val="accent4">
                    <a:lumMod val="10000"/>
                  </a:schemeClr>
                </a:solidFill>
              </a:rPr>
              <a:t>Smarter Travel Areas</a:t>
            </a:r>
          </a:p>
        </p:txBody>
      </p:sp>
      <p:sp>
        <p:nvSpPr>
          <p:cNvPr id="25604" name="Rectangle 3"/>
          <p:cNvSpPr txBox="1">
            <a:spLocks noChangeArrowheads="1"/>
          </p:cNvSpPr>
          <p:nvPr/>
        </p:nvSpPr>
        <p:spPr bwMode="auto">
          <a:xfrm>
            <a:off x="0" y="629802"/>
            <a:ext cx="2855595" cy="2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defRPr/>
            </a:pPr>
            <a:r>
              <a:rPr lang="en-IE" sz="1200" b="1" dirty="0">
                <a:solidFill>
                  <a:schemeClr val="accent4">
                    <a:lumMod val="10000"/>
                  </a:schemeClr>
                </a:solidFill>
              </a:rPr>
              <a:t>Barriers to Modal Shift</a:t>
            </a:r>
          </a:p>
          <a:p>
            <a:pPr lvl="1" eaLnBrk="1" hangingPunct="1">
              <a:spcBef>
                <a:spcPct val="20000"/>
              </a:spcBef>
              <a:buClr>
                <a:srgbClr val="FFC000"/>
              </a:buClr>
              <a:buFontTx/>
              <a:buChar char="–"/>
              <a:defRPr/>
            </a:pPr>
            <a:endParaRPr lang="en-IE" sz="10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Poor perceptions of safety (#1)</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Low levels of cycling confidence</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Perception of walking/cycling as leisure pursuit</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“Inertia”</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Negative perceptions (“stigma”) of walking / cycling</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Weather and “practical concerns”</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Parental concerns</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“Dominant car culture”</a:t>
            </a:r>
            <a:endParaRPr lang="en-US" sz="900" b="1" dirty="0">
              <a:solidFill>
                <a:schemeClr val="accent4">
                  <a:lumMod val="10000"/>
                </a:schemeClr>
              </a:solidFill>
            </a:endParaRPr>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l="16956" t="30159" r="62518" b="12103"/>
          <a:stretch>
            <a:fillRect/>
          </a:stretch>
        </p:blipFill>
        <p:spPr bwMode="auto">
          <a:xfrm>
            <a:off x="2959418" y="626003"/>
            <a:ext cx="2164080" cy="341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3398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0" y="0"/>
            <a:ext cx="5486400" cy="68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nchor="ctr"/>
          <a:lstStyle/>
          <a:p>
            <a:pPr algn="ctr" eaLnBrk="1" hangingPunct="1">
              <a:defRPr/>
            </a:pPr>
            <a:r>
              <a:rPr lang="en-GB" sz="2400" b="1" dirty="0">
                <a:solidFill>
                  <a:schemeClr val="accent4">
                    <a:lumMod val="10000"/>
                  </a:schemeClr>
                </a:solidFill>
              </a:rPr>
              <a:t>Smarter Travel Areas</a:t>
            </a:r>
          </a:p>
        </p:txBody>
      </p:sp>
      <p:sp>
        <p:nvSpPr>
          <p:cNvPr id="25604" name="Rectangle 3"/>
          <p:cNvSpPr txBox="1">
            <a:spLocks noChangeArrowheads="1"/>
          </p:cNvSpPr>
          <p:nvPr/>
        </p:nvSpPr>
        <p:spPr bwMode="auto">
          <a:xfrm>
            <a:off x="0" y="629802"/>
            <a:ext cx="2225040" cy="2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defRPr/>
            </a:pPr>
            <a:r>
              <a:rPr lang="en-IE" sz="1200" b="1" dirty="0">
                <a:solidFill>
                  <a:schemeClr val="accent4">
                    <a:lumMod val="10000"/>
                  </a:schemeClr>
                </a:solidFill>
              </a:rPr>
              <a:t>Lessons learnt</a:t>
            </a:r>
          </a:p>
          <a:p>
            <a:pPr lvl="1" eaLnBrk="1" hangingPunct="1">
              <a:spcBef>
                <a:spcPct val="20000"/>
              </a:spcBef>
              <a:buClr>
                <a:srgbClr val="FFC000"/>
              </a:buClr>
              <a:buFontTx/>
              <a:buChar char="–"/>
              <a:defRPr/>
            </a:pPr>
            <a:endParaRPr lang="en-IE" sz="10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Programme development (identifying the right measures and how to approach them)</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Programme management (working with new disciplines)</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Infrastructure (community engagement / segregation of cycling infrastructure)</a:t>
            </a:r>
          </a:p>
          <a:p>
            <a:pPr lvl="1" eaLnBrk="1" hangingPunct="1">
              <a:spcBef>
                <a:spcPct val="20000"/>
              </a:spcBef>
              <a:buClr>
                <a:srgbClr val="FFC000"/>
              </a:buClr>
              <a:buFontTx/>
              <a:buChar char="–"/>
              <a:defRPr/>
            </a:pPr>
            <a:endParaRPr lang="en-IE" sz="900" b="1" dirty="0">
              <a:solidFill>
                <a:schemeClr val="accent4">
                  <a:lumMod val="10000"/>
                </a:schemeClr>
              </a:solidFill>
            </a:endParaRPr>
          </a:p>
          <a:p>
            <a:pPr lvl="1" eaLnBrk="1" hangingPunct="1">
              <a:spcBef>
                <a:spcPct val="20000"/>
              </a:spcBef>
              <a:buClr>
                <a:srgbClr val="FFC000"/>
              </a:buClr>
              <a:buFontTx/>
              <a:buChar char="–"/>
              <a:defRPr/>
            </a:pPr>
            <a:r>
              <a:rPr lang="en-IE" sz="900" b="1" dirty="0">
                <a:solidFill>
                  <a:schemeClr val="accent4">
                    <a:lumMod val="10000"/>
                  </a:schemeClr>
                </a:solidFill>
              </a:rPr>
              <a:t>Training in behavioural change techniques (e.g. an </a:t>
            </a:r>
            <a:r>
              <a:rPr lang="en-IE" sz="900" b="1" dirty="0" err="1">
                <a:solidFill>
                  <a:schemeClr val="accent4">
                    <a:lumMod val="10000"/>
                  </a:schemeClr>
                </a:solidFill>
              </a:rPr>
              <a:t>Taisce</a:t>
            </a:r>
            <a:r>
              <a:rPr lang="en-IE" sz="900" b="1" dirty="0">
                <a:solidFill>
                  <a:schemeClr val="accent4">
                    <a:lumMod val="10000"/>
                  </a:schemeClr>
                </a:solidFill>
              </a:rPr>
              <a:t> teams</a:t>
            </a:r>
            <a:r>
              <a:rPr lang="en-IE" sz="900" b="1" dirty="0" smtClean="0">
                <a:solidFill>
                  <a:schemeClr val="accent4">
                    <a:lumMod val="10000"/>
                  </a:schemeClr>
                </a:solidFill>
              </a:rPr>
              <a:t>)</a:t>
            </a:r>
            <a:endParaRPr lang="en-IE" sz="900" b="1" dirty="0">
              <a:solidFill>
                <a:schemeClr val="accent4">
                  <a:lumMod val="10000"/>
                </a:schemeClr>
              </a:solidFill>
            </a:endParaRPr>
          </a:p>
        </p:txBody>
      </p:sp>
      <p:pic>
        <p:nvPicPr>
          <p:cNvPr id="3686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20413" t="11905" r="38870" b="50397"/>
          <a:stretch>
            <a:fillRect/>
          </a:stretch>
        </p:blipFill>
        <p:spPr bwMode="auto">
          <a:xfrm>
            <a:off x="2225040" y="1158912"/>
            <a:ext cx="3178493" cy="165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6230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236538" y="715963"/>
            <a:ext cx="4938712" cy="2708275"/>
          </a:xfrm>
        </p:spPr>
        <p:txBody>
          <a:bodyPr/>
          <a:lstStyle/>
          <a:p>
            <a:pPr eaLnBrk="1" hangingPunct="1">
              <a:buNone/>
            </a:pPr>
            <a:r>
              <a:rPr lang="en-GB" sz="1400" b="1" dirty="0" smtClean="0">
                <a:solidFill>
                  <a:schemeClr val="accent4">
                    <a:lumMod val="10000"/>
                  </a:schemeClr>
                </a:solidFill>
              </a:rPr>
              <a:t>2009 National Travel Survey</a:t>
            </a:r>
            <a:endParaRPr lang="en-GB" sz="1100" dirty="0" smtClean="0">
              <a:solidFill>
                <a:schemeClr val="accent4">
                  <a:lumMod val="10000"/>
                </a:schemeClr>
              </a:solidFill>
            </a:endParaRPr>
          </a:p>
          <a:p>
            <a:pPr lvl="1" eaLnBrk="1" hangingPunct="1"/>
            <a:endParaRPr lang="en-GB" dirty="0" smtClean="0">
              <a:solidFill>
                <a:schemeClr val="accent4">
                  <a:lumMod val="10000"/>
                </a:schemeClr>
              </a:solidFill>
            </a:endParaRPr>
          </a:p>
          <a:p>
            <a:pPr eaLnBrk="1" hangingPunct="1"/>
            <a:endParaRPr lang="en-GB" dirty="0" smtClean="0">
              <a:solidFill>
                <a:schemeClr val="accent4">
                  <a:lumMod val="10000"/>
                </a:schemeClr>
              </a:solidFill>
            </a:endParaRPr>
          </a:p>
        </p:txBody>
      </p:sp>
      <p:sp>
        <p:nvSpPr>
          <p:cNvPr id="33795" name="Rectangle 3"/>
          <p:cNvSpPr>
            <a:spLocks noChangeArrowheads="1"/>
          </p:cNvSpPr>
          <p:nvPr/>
        </p:nvSpPr>
        <p:spPr bwMode="auto">
          <a:xfrm>
            <a:off x="0" y="0"/>
            <a:ext cx="5486400" cy="684213"/>
          </a:xfrm>
          <a:prstGeom prst="rect">
            <a:avLst/>
          </a:prstGeom>
          <a:noFill/>
          <a:ln w="9525">
            <a:noFill/>
            <a:miter lim="800000"/>
            <a:headEnd/>
            <a:tailEnd/>
          </a:ln>
        </p:spPr>
        <p:txBody>
          <a:bodyPr lIns="54784" tIns="27392" rIns="54784" bIns="27392" anchor="ctr"/>
          <a:lstStyle/>
          <a:p>
            <a:pPr algn="ctr" defTabSz="547688"/>
            <a:r>
              <a:rPr lang="en-GB" sz="2400" b="1" dirty="0">
                <a:solidFill>
                  <a:schemeClr val="accent4">
                    <a:lumMod val="10000"/>
                  </a:schemeClr>
                </a:solidFill>
              </a:rPr>
              <a:t>1</a:t>
            </a:r>
            <a:r>
              <a:rPr lang="en-GB" sz="2400" b="1" dirty="0" smtClean="0">
                <a:solidFill>
                  <a:schemeClr val="accent4">
                    <a:lumMod val="10000"/>
                  </a:schemeClr>
                </a:solidFill>
              </a:rPr>
              <a:t>. </a:t>
            </a:r>
            <a:r>
              <a:rPr lang="en-GB" sz="2400" b="1" dirty="0" smtClean="0">
                <a:solidFill>
                  <a:schemeClr val="accent4">
                    <a:lumMod val="10000"/>
                  </a:schemeClr>
                </a:solidFill>
              </a:rPr>
              <a:t>A high quality public transport network for Dublin city &amp; suburbs</a:t>
            </a:r>
            <a:endParaRPr lang="en-GB" sz="2400" b="1" dirty="0">
              <a:solidFill>
                <a:schemeClr val="accent4">
                  <a:lumMod val="10000"/>
                </a:schemeClr>
              </a:solidFill>
            </a:endParaRPr>
          </a:p>
        </p:txBody>
      </p:sp>
      <p:pic>
        <p:nvPicPr>
          <p:cNvPr id="2050" name="Picture 2"/>
          <p:cNvPicPr>
            <a:picLocks noChangeAspect="1" noChangeArrowheads="1"/>
          </p:cNvPicPr>
          <p:nvPr/>
        </p:nvPicPr>
        <p:blipFill>
          <a:blip r:embed="rId2" cstate="print"/>
          <a:srcRect l="27350" t="20276" r="21726" b="8095"/>
          <a:stretch>
            <a:fillRect/>
          </a:stretch>
        </p:blipFill>
        <p:spPr bwMode="auto">
          <a:xfrm>
            <a:off x="1" y="684212"/>
            <a:ext cx="3996254" cy="3419475"/>
          </a:xfrm>
          <a:prstGeom prst="rect">
            <a:avLst/>
          </a:prstGeom>
          <a:noFill/>
          <a:ln w="9525">
            <a:noFill/>
            <a:miter lim="800000"/>
            <a:headEnd/>
            <a:tailEnd/>
          </a:ln>
        </p:spPr>
      </p:pic>
      <p:pic>
        <p:nvPicPr>
          <p:cNvPr id="2056" name="Picture 8"/>
          <p:cNvPicPr>
            <a:picLocks noChangeAspect="1" noChangeArrowheads="1"/>
          </p:cNvPicPr>
          <p:nvPr/>
        </p:nvPicPr>
        <p:blipFill>
          <a:blip r:embed="rId3" cstate="print"/>
          <a:srcRect/>
          <a:stretch>
            <a:fillRect/>
          </a:stretch>
        </p:blipFill>
        <p:spPr bwMode="auto">
          <a:xfrm>
            <a:off x="3895328" y="2411884"/>
            <a:ext cx="1450652" cy="1402828"/>
          </a:xfrm>
          <a:prstGeom prst="rect">
            <a:avLst/>
          </a:prstGeom>
          <a:noFill/>
          <a:ln w="9525">
            <a:noFill/>
            <a:miter lim="800000"/>
            <a:headEnd/>
            <a:tailEnd/>
          </a:ln>
        </p:spPr>
      </p:pic>
      <p:pic>
        <p:nvPicPr>
          <p:cNvPr id="2057" name="Picture 9"/>
          <p:cNvPicPr>
            <a:picLocks noChangeAspect="1" noChangeArrowheads="1"/>
          </p:cNvPicPr>
          <p:nvPr/>
        </p:nvPicPr>
        <p:blipFill>
          <a:blip r:embed="rId4" cstate="print"/>
          <a:srcRect l="16265" t="2598" r="6465" b="6476"/>
          <a:stretch>
            <a:fillRect/>
          </a:stretch>
        </p:blipFill>
        <p:spPr bwMode="auto">
          <a:xfrm>
            <a:off x="3963945" y="683692"/>
            <a:ext cx="1522455" cy="1440160"/>
          </a:xfrm>
          <a:prstGeom prst="rect">
            <a:avLst/>
          </a:prstGeom>
          <a:noFill/>
          <a:ln w="9525">
            <a:noFill/>
            <a:miter lim="800000"/>
            <a:headEnd/>
            <a:tailEnd/>
          </a:ln>
        </p:spPr>
      </p:pic>
      <p:sp>
        <p:nvSpPr>
          <p:cNvPr id="7" name="Rectangle 6"/>
          <p:cNvSpPr/>
          <p:nvPr/>
        </p:nvSpPr>
        <p:spPr>
          <a:xfrm>
            <a:off x="1375048" y="2699916"/>
            <a:ext cx="2743200" cy="276999"/>
          </a:xfrm>
          <a:prstGeom prst="rect">
            <a:avLst/>
          </a:prstGeom>
        </p:spPr>
        <p:txBody>
          <a:bodyPr>
            <a:spAutoFit/>
          </a:bodyPr>
          <a:lstStyle/>
          <a:p>
            <a:r>
              <a:rPr lang="en-IE" sz="1200" dirty="0" smtClean="0">
                <a:solidFill>
                  <a:schemeClr val="accent4">
                    <a:lumMod val="10000"/>
                  </a:schemeClr>
                </a:solidFill>
              </a:rPr>
              <a:t>http://census.cso.ie/sapmap/</a:t>
            </a:r>
            <a:endParaRPr lang="en-IE" sz="1200" dirty="0">
              <a:solidFill>
                <a:schemeClr val="accent4">
                  <a:lumMod val="10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7"/>
          <p:cNvSpPr>
            <a:spLocks noChangeArrowheads="1"/>
          </p:cNvSpPr>
          <p:nvPr/>
        </p:nvSpPr>
        <p:spPr bwMode="auto">
          <a:xfrm>
            <a:off x="0" y="0"/>
            <a:ext cx="5486400" cy="683948"/>
          </a:xfrm>
          <a:prstGeom prst="rect">
            <a:avLst/>
          </a:prstGeom>
          <a:noFill/>
          <a:ln w="9525">
            <a:noFill/>
            <a:miter lim="800000"/>
            <a:headEnd/>
            <a:tailEnd/>
          </a:ln>
        </p:spPr>
        <p:txBody>
          <a:bodyPr lIns="54800" tIns="27400" rIns="54800" bIns="27400" anchor="ctr"/>
          <a:lstStyle/>
          <a:p>
            <a:pPr algn="ctr"/>
            <a:r>
              <a:rPr lang="en-GB" sz="2400" b="1" dirty="0">
                <a:solidFill>
                  <a:schemeClr val="accent4">
                    <a:lumMod val="10000"/>
                  </a:schemeClr>
                </a:solidFill>
              </a:rPr>
              <a:t>2</a:t>
            </a:r>
            <a:r>
              <a:rPr lang="en-GB" sz="2400" b="1" dirty="0" smtClean="0">
                <a:solidFill>
                  <a:schemeClr val="accent4">
                    <a:lumMod val="10000"/>
                  </a:schemeClr>
                </a:solidFill>
              </a:rPr>
              <a:t>. </a:t>
            </a:r>
            <a:r>
              <a:rPr lang="en-GB" sz="2400" b="1" dirty="0" smtClean="0">
                <a:solidFill>
                  <a:schemeClr val="accent4">
                    <a:lumMod val="10000"/>
                  </a:schemeClr>
                </a:solidFill>
              </a:rPr>
              <a:t>A regional public transport network for Dublin’s city-region</a:t>
            </a:r>
            <a:endParaRPr lang="en-GB" sz="2600" dirty="0">
              <a:solidFill>
                <a:schemeClr val="accent4">
                  <a:lumMod val="10000"/>
                </a:schemeClr>
              </a:solidFill>
            </a:endParaRPr>
          </a:p>
        </p:txBody>
      </p:sp>
      <p:sp>
        <p:nvSpPr>
          <p:cNvPr id="4" name="Rectangle 3"/>
          <p:cNvSpPr/>
          <p:nvPr/>
        </p:nvSpPr>
        <p:spPr>
          <a:xfrm>
            <a:off x="2527176" y="693826"/>
            <a:ext cx="2934889" cy="701666"/>
          </a:xfrm>
          <a:prstGeom prst="rect">
            <a:avLst/>
          </a:prstGeom>
        </p:spPr>
        <p:txBody>
          <a:bodyPr wrap="square" lIns="54800" tIns="27400" rIns="54800" bIns="27400">
            <a:spAutoFit/>
          </a:bodyPr>
          <a:lstStyle/>
          <a:p>
            <a:r>
              <a:rPr lang="en-IE" sz="1050" dirty="0" smtClean="0">
                <a:solidFill>
                  <a:schemeClr val="accent4">
                    <a:lumMod val="10000"/>
                  </a:schemeClr>
                </a:solidFill>
                <a:latin typeface="Arial Narrow"/>
              </a:rPr>
              <a:t>Into the </a:t>
            </a:r>
            <a:r>
              <a:rPr lang="en-IE" sz="1050" u="sng" dirty="0" smtClean="0">
                <a:solidFill>
                  <a:schemeClr val="accent4">
                    <a:lumMod val="10000"/>
                  </a:schemeClr>
                </a:solidFill>
                <a:latin typeface="Arial Narrow"/>
              </a:rPr>
              <a:t>Twenty-First Century I</a:t>
            </a:r>
            <a:r>
              <a:rPr lang="en-IE" sz="1050" dirty="0" smtClean="0">
                <a:solidFill>
                  <a:schemeClr val="accent4">
                    <a:lumMod val="10000"/>
                  </a:schemeClr>
                </a:solidFill>
                <a:latin typeface="Arial Narrow"/>
              </a:rPr>
              <a:t>:   GDA’s 30 large and medium-sized towns have more than doubled, from 197,593  to 412,751 (1986-2011), at a rate of 2.98% per annum compound.*</a:t>
            </a:r>
          </a:p>
        </p:txBody>
      </p:sp>
      <p:pic>
        <p:nvPicPr>
          <p:cNvPr id="5" name="Picture 2" descr="C:\PARAIC\Scanned Images - Planning\National and Regional Planning\NSS Gateways &amp; Hubs IMG.jpg"/>
          <p:cNvPicPr>
            <a:picLocks noChangeAspect="1" noChangeArrowheads="1"/>
          </p:cNvPicPr>
          <p:nvPr/>
        </p:nvPicPr>
        <p:blipFill>
          <a:blip r:embed="rId2" cstate="email"/>
          <a:srcRect/>
          <a:stretch>
            <a:fillRect/>
          </a:stretch>
        </p:blipFill>
        <p:spPr bwMode="auto">
          <a:xfrm>
            <a:off x="0" y="743875"/>
            <a:ext cx="2455168" cy="3346229"/>
          </a:xfrm>
          <a:prstGeom prst="rect">
            <a:avLst/>
          </a:prstGeom>
          <a:noFill/>
          <a:ln w="9525">
            <a:noFill/>
            <a:miter lim="800000"/>
            <a:headEnd/>
            <a:tailEnd/>
          </a:ln>
        </p:spPr>
      </p:pic>
      <p:sp>
        <p:nvSpPr>
          <p:cNvPr id="6" name="Rectangle 5"/>
          <p:cNvSpPr/>
          <p:nvPr/>
        </p:nvSpPr>
        <p:spPr>
          <a:xfrm>
            <a:off x="2599185" y="3838082"/>
            <a:ext cx="2408942" cy="240001"/>
          </a:xfrm>
          <a:prstGeom prst="rect">
            <a:avLst/>
          </a:prstGeom>
        </p:spPr>
        <p:txBody>
          <a:bodyPr wrap="square" lIns="54800" tIns="27400" rIns="54800" bIns="27400">
            <a:spAutoFit/>
          </a:bodyPr>
          <a:lstStyle/>
          <a:p>
            <a:r>
              <a:rPr lang="en-IE" sz="1200" b="1" dirty="0" smtClean="0">
                <a:solidFill>
                  <a:schemeClr val="accent4">
                    <a:lumMod val="10000"/>
                  </a:schemeClr>
                </a:solidFill>
                <a:latin typeface="Arial Narrow"/>
              </a:rPr>
              <a:t>* </a:t>
            </a:r>
            <a:r>
              <a:rPr lang="en-IE" sz="1200" b="1" dirty="0" err="1" smtClean="0">
                <a:solidFill>
                  <a:schemeClr val="accent4">
                    <a:lumMod val="10000"/>
                  </a:schemeClr>
                </a:solidFill>
                <a:latin typeface="Arial Narrow"/>
              </a:rPr>
              <a:t>Dr.</a:t>
            </a:r>
            <a:r>
              <a:rPr lang="en-IE" sz="1200" b="1" dirty="0" smtClean="0">
                <a:solidFill>
                  <a:schemeClr val="accent4">
                    <a:lumMod val="10000"/>
                  </a:schemeClr>
                </a:solidFill>
                <a:latin typeface="Arial Narrow"/>
              </a:rPr>
              <a:t> Brian Hughes, arrow.dit.ie, 2014</a:t>
            </a:r>
          </a:p>
        </p:txBody>
      </p:sp>
      <p:pic>
        <p:nvPicPr>
          <p:cNvPr id="7" name="Picture 3"/>
          <p:cNvPicPr>
            <a:picLocks noChangeAspect="1" noChangeArrowheads="1"/>
          </p:cNvPicPr>
          <p:nvPr/>
        </p:nvPicPr>
        <p:blipFill>
          <a:blip r:embed="rId3" cstate="print">
            <a:duotone>
              <a:prstClr val="black"/>
              <a:schemeClr val="accent4">
                <a:tint val="45000"/>
                <a:satMod val="400000"/>
              </a:schemeClr>
            </a:duotone>
          </a:blip>
          <a:srcRect l="41208" t="33329" r="23617" b="2809"/>
          <a:stretch>
            <a:fillRect/>
          </a:stretch>
        </p:blipFill>
        <p:spPr bwMode="auto">
          <a:xfrm>
            <a:off x="2699995" y="1391991"/>
            <a:ext cx="2203445" cy="2433655"/>
          </a:xfrm>
          <a:prstGeom prst="rect">
            <a:avLst/>
          </a:prstGeom>
          <a:noFill/>
          <a:ln w="9525">
            <a:noFill/>
            <a:miter lim="800000"/>
            <a:headEnd/>
            <a:tailEnd/>
          </a:ln>
        </p:spPr>
      </p:pic>
    </p:spTree>
    <p:extLst>
      <p:ext uri="{BB962C8B-B14F-4D97-AF65-F5344CB8AC3E}">
        <p14:creationId xmlns:p14="http://schemas.microsoft.com/office/powerpoint/2010/main" val="195546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body" idx="4294967295"/>
          </p:nvPr>
        </p:nvSpPr>
        <p:spPr>
          <a:xfrm>
            <a:off x="0" y="827707"/>
            <a:ext cx="3607118" cy="1999277"/>
          </a:xfrm>
        </p:spPr>
        <p:txBody>
          <a:bodyPr/>
          <a:lstStyle/>
          <a:p>
            <a:pPr eaLnBrk="1" hangingPunct="1">
              <a:lnSpc>
                <a:spcPct val="80000"/>
              </a:lnSpc>
              <a:defRPr/>
            </a:pPr>
            <a:r>
              <a:rPr lang="en-GB" altLang="en-US" sz="1400" b="1" dirty="0">
                <a:solidFill>
                  <a:schemeClr val="accent4">
                    <a:lumMod val="10000"/>
                  </a:schemeClr>
                </a:solidFill>
              </a:rPr>
              <a:t>Smarter Travel used as catch-all for: -</a:t>
            </a:r>
          </a:p>
          <a:p>
            <a:pPr lvl="1"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r>
              <a:rPr lang="en-IE" altLang="en-US" sz="1200" b="1" dirty="0" smtClean="0">
                <a:solidFill>
                  <a:schemeClr val="accent4">
                    <a:lumMod val="10000"/>
                  </a:schemeClr>
                </a:solidFill>
              </a:rPr>
              <a:t>Evidence for Behaviour </a:t>
            </a:r>
            <a:r>
              <a:rPr lang="en-IE" altLang="en-US" sz="1200" b="1" dirty="0">
                <a:solidFill>
                  <a:schemeClr val="accent4">
                    <a:lumMod val="10000"/>
                  </a:schemeClr>
                </a:solidFill>
              </a:rPr>
              <a:t>change </a:t>
            </a:r>
            <a:r>
              <a:rPr lang="en-IE" altLang="en-US" sz="1200" b="1" dirty="0" smtClean="0">
                <a:solidFill>
                  <a:schemeClr val="accent4">
                    <a:lumMod val="10000"/>
                  </a:schemeClr>
                </a:solidFill>
              </a:rPr>
              <a:t>initiatives</a:t>
            </a:r>
            <a:endParaRPr lang="en-IE" altLang="en-US" sz="1200" b="1" dirty="0">
              <a:solidFill>
                <a:schemeClr val="accent4">
                  <a:lumMod val="10000"/>
                </a:schemeClr>
              </a:solidFill>
            </a:endParaRPr>
          </a:p>
          <a:p>
            <a:pPr lvl="1"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r>
              <a:rPr lang="en-IE" altLang="en-US" sz="1200" b="1" dirty="0" smtClean="0">
                <a:solidFill>
                  <a:schemeClr val="accent4">
                    <a:lumMod val="10000"/>
                  </a:schemeClr>
                </a:solidFill>
              </a:rPr>
              <a:t>World-class programmes exist here</a:t>
            </a:r>
            <a:endParaRPr lang="en-IE" altLang="en-US" sz="1200" b="1" dirty="0">
              <a:solidFill>
                <a:schemeClr val="accent4">
                  <a:lumMod val="10000"/>
                </a:schemeClr>
              </a:solidFill>
            </a:endParaRPr>
          </a:p>
          <a:p>
            <a:pPr lvl="1"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r>
              <a:rPr lang="en-IE" altLang="en-US" sz="1200" b="1" dirty="0" smtClean="0">
                <a:solidFill>
                  <a:schemeClr val="accent4">
                    <a:lumMod val="10000"/>
                  </a:schemeClr>
                </a:solidFill>
              </a:rPr>
              <a:t>Need to challenge “inertia”</a:t>
            </a:r>
          </a:p>
          <a:p>
            <a:pPr lvl="1"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r>
              <a:rPr lang="en-IE" altLang="en-US" sz="1200" b="1" dirty="0" smtClean="0">
                <a:solidFill>
                  <a:schemeClr val="accent4">
                    <a:lumMod val="10000"/>
                  </a:schemeClr>
                </a:solidFill>
              </a:rPr>
              <a:t>Imperative to survival</a:t>
            </a:r>
            <a:endParaRPr lang="en-IE" altLang="en-US" sz="1200" b="1" dirty="0">
              <a:solidFill>
                <a:schemeClr val="accent4">
                  <a:lumMod val="10000"/>
                </a:schemeClr>
              </a:solidFill>
            </a:endParaRPr>
          </a:p>
        </p:txBody>
      </p:sp>
      <p:sp>
        <p:nvSpPr>
          <p:cNvPr id="73732" name="Rectangle 3"/>
          <p:cNvSpPr>
            <a:spLocks noChangeArrowheads="1"/>
          </p:cNvSpPr>
          <p:nvPr/>
        </p:nvSpPr>
        <p:spPr bwMode="auto">
          <a:xfrm>
            <a:off x="0" y="0"/>
            <a:ext cx="5486400" cy="68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GB" altLang="en-US" sz="2400" b="1" dirty="0" smtClean="0">
                <a:solidFill>
                  <a:schemeClr val="accent4">
                    <a:lumMod val="10000"/>
                  </a:schemeClr>
                </a:solidFill>
              </a:rPr>
              <a:t>3. Invest in behavioural change programs across towns &amp; cities</a:t>
            </a:r>
            <a:endParaRPr lang="en-GB" altLang="en-US" sz="2400" dirty="0">
              <a:solidFill>
                <a:schemeClr val="accent4">
                  <a:lumMod val="10000"/>
                </a:schemeClr>
              </a:solidFill>
            </a:endParaRPr>
          </a:p>
        </p:txBody>
      </p:sp>
      <p:pic>
        <p:nvPicPr>
          <p:cNvPr id="717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l="33398" t="15504" r="31445" b="2132"/>
          <a:stretch>
            <a:fillRect/>
          </a:stretch>
        </p:blipFill>
        <p:spPr bwMode="auto">
          <a:xfrm>
            <a:off x="3967336" y="697247"/>
            <a:ext cx="1201882" cy="169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I:\PTS\Integrated Measures\Tech2006\CSI\02_CRD_TDM_IMP\013_SmarterTravelWorkplaces\Design and Print\Logos\STW STC Logo.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6292" y="3143500"/>
            <a:ext cx="4741020" cy="7179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an taisce green schools tra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224" y="2530160"/>
            <a:ext cx="2218828" cy="1331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160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t="1781" b="21234"/>
          <a:stretch>
            <a:fillRect/>
          </a:stretch>
        </p:blipFill>
        <p:spPr bwMode="auto">
          <a:xfrm>
            <a:off x="0" y="3066416"/>
            <a:ext cx="5356860" cy="103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6"/>
          <p:cNvPicPr>
            <a:picLocks noChangeAspect="1" noChangeArrowheads="1"/>
          </p:cNvPicPr>
          <p:nvPr/>
        </p:nvPicPr>
        <p:blipFill>
          <a:blip r:embed="rId3">
            <a:extLst>
              <a:ext uri="{28A0092B-C50C-407E-A947-70E740481C1C}">
                <a14:useLocalDpi xmlns:a14="http://schemas.microsoft.com/office/drawing/2010/main" val="0"/>
              </a:ext>
            </a:extLst>
          </a:blip>
          <a:srcRect l="33333" t="11754" r="39893" b="9714"/>
          <a:stretch>
            <a:fillRect/>
          </a:stretch>
        </p:blipFill>
        <p:spPr bwMode="auto">
          <a:xfrm>
            <a:off x="3319264" y="477647"/>
            <a:ext cx="2037596" cy="36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1027"/>
          <p:cNvSpPr>
            <a:spLocks noGrp="1" noChangeArrowheads="1"/>
          </p:cNvSpPr>
          <p:nvPr>
            <p:ph type="body" idx="4294967295"/>
          </p:nvPr>
        </p:nvSpPr>
        <p:spPr>
          <a:xfrm>
            <a:off x="300038" y="683947"/>
            <a:ext cx="2529840" cy="2665497"/>
          </a:xfrm>
        </p:spPr>
        <p:txBody>
          <a:bodyPr/>
          <a:lstStyle/>
          <a:p>
            <a:pPr eaLnBrk="1" hangingPunct="1">
              <a:buFontTx/>
              <a:buNone/>
              <a:defRPr/>
            </a:pPr>
            <a:r>
              <a:rPr lang="en-GB" altLang="en-US" sz="1200" b="1" dirty="0">
                <a:solidFill>
                  <a:schemeClr val="accent4">
                    <a:lumMod val="10000"/>
                  </a:schemeClr>
                </a:solidFill>
              </a:rPr>
              <a:t>Local Integrated Transport Services</a:t>
            </a:r>
          </a:p>
          <a:p>
            <a:pPr marL="228333" lvl="1" indent="-171250" eaLnBrk="1" hangingPunct="1">
              <a:buClr>
                <a:srgbClr val="FFC000"/>
              </a:buClr>
              <a:defRPr/>
            </a:pPr>
            <a:endParaRPr lang="en-GB" altLang="en-US" sz="1000" b="1" dirty="0">
              <a:solidFill>
                <a:schemeClr val="accent4">
                  <a:lumMod val="10000"/>
                </a:schemeClr>
              </a:solidFill>
            </a:endParaRPr>
          </a:p>
          <a:p>
            <a:pPr marL="228333" lvl="1" indent="-171250" eaLnBrk="1" hangingPunct="1">
              <a:buClr>
                <a:srgbClr val="FFC000"/>
              </a:buClr>
              <a:defRPr/>
            </a:pPr>
            <a:r>
              <a:rPr lang="en-IE" altLang="en-US" sz="1000" b="1" dirty="0">
                <a:solidFill>
                  <a:schemeClr val="accent4">
                    <a:lumMod val="10000"/>
                  </a:schemeClr>
                </a:solidFill>
              </a:rPr>
              <a:t>From </a:t>
            </a:r>
            <a:r>
              <a:rPr lang="en-IE" altLang="en-US" sz="1000" b="1" dirty="0" err="1">
                <a:solidFill>
                  <a:schemeClr val="accent4">
                    <a:lumMod val="10000"/>
                  </a:schemeClr>
                </a:solidFill>
              </a:rPr>
              <a:t>Pobal</a:t>
            </a:r>
            <a:r>
              <a:rPr lang="en-IE" altLang="en-US" sz="1000" b="1" dirty="0">
                <a:solidFill>
                  <a:schemeClr val="accent4">
                    <a:lumMod val="10000"/>
                  </a:schemeClr>
                </a:solidFill>
              </a:rPr>
              <a:t> to NTA</a:t>
            </a:r>
          </a:p>
          <a:p>
            <a:pPr marL="228333" lvl="1" indent="-171250" eaLnBrk="1" hangingPunct="1">
              <a:buClr>
                <a:srgbClr val="FFC000"/>
              </a:buClr>
              <a:defRPr/>
            </a:pPr>
            <a:endParaRPr lang="en-IE" altLang="en-US" sz="1000" b="1" dirty="0">
              <a:solidFill>
                <a:schemeClr val="accent4">
                  <a:lumMod val="10000"/>
                </a:schemeClr>
              </a:solidFill>
            </a:endParaRPr>
          </a:p>
          <a:p>
            <a:pPr marL="228333" lvl="1" indent="-171250" eaLnBrk="1" hangingPunct="1">
              <a:buClr>
                <a:srgbClr val="FFC000"/>
              </a:buClr>
              <a:defRPr/>
            </a:pPr>
            <a:r>
              <a:rPr lang="en-IE" altLang="en-US" sz="1000" b="1" dirty="0">
                <a:solidFill>
                  <a:schemeClr val="accent4">
                    <a:lumMod val="10000"/>
                  </a:schemeClr>
                </a:solidFill>
              </a:rPr>
              <a:t>From 35 to 18 “Transport Coordination Units”</a:t>
            </a:r>
          </a:p>
          <a:p>
            <a:pPr marL="228333" lvl="1" indent="-171250" eaLnBrk="1" hangingPunct="1">
              <a:buClr>
                <a:srgbClr val="FFC000"/>
              </a:buClr>
              <a:defRPr/>
            </a:pPr>
            <a:endParaRPr lang="en-IE" altLang="en-US" sz="1000" b="1" dirty="0">
              <a:solidFill>
                <a:schemeClr val="accent4">
                  <a:lumMod val="10000"/>
                </a:schemeClr>
              </a:solidFill>
            </a:endParaRPr>
          </a:p>
          <a:p>
            <a:pPr marL="228333" lvl="1" indent="-171250" eaLnBrk="1" hangingPunct="1">
              <a:buClr>
                <a:srgbClr val="FFC000"/>
              </a:buClr>
              <a:defRPr/>
            </a:pPr>
            <a:r>
              <a:rPr lang="en-IE" altLang="en-US" sz="1000" b="1" dirty="0" smtClean="0">
                <a:solidFill>
                  <a:schemeClr val="accent4">
                    <a:lumMod val="10000"/>
                  </a:schemeClr>
                </a:solidFill>
              </a:rPr>
              <a:t>Based </a:t>
            </a:r>
            <a:r>
              <a:rPr lang="en-IE" altLang="en-US" sz="1000" b="1" dirty="0">
                <a:solidFill>
                  <a:schemeClr val="accent4">
                    <a:lumMod val="10000"/>
                  </a:schemeClr>
                </a:solidFill>
              </a:rPr>
              <a:t>within Local Authorities</a:t>
            </a:r>
          </a:p>
          <a:p>
            <a:pPr marL="228333" lvl="1" indent="-171250" eaLnBrk="1" hangingPunct="1">
              <a:buClr>
                <a:srgbClr val="FFC000"/>
              </a:buClr>
              <a:defRPr/>
            </a:pPr>
            <a:endParaRPr lang="en-IE" altLang="en-US" sz="1000" b="1" dirty="0">
              <a:solidFill>
                <a:schemeClr val="accent4">
                  <a:lumMod val="10000"/>
                </a:schemeClr>
              </a:solidFill>
            </a:endParaRPr>
          </a:p>
          <a:p>
            <a:pPr marL="228333" lvl="1" indent="-171250" eaLnBrk="1" hangingPunct="1">
              <a:buClr>
                <a:srgbClr val="FFC000"/>
              </a:buClr>
              <a:defRPr/>
            </a:pPr>
            <a:r>
              <a:rPr lang="en-IE" altLang="en-US" sz="1000" b="1" dirty="0" smtClean="0">
                <a:solidFill>
                  <a:schemeClr val="accent4">
                    <a:lumMod val="10000"/>
                  </a:schemeClr>
                </a:solidFill>
              </a:rPr>
              <a:t>High social returns relative to costs</a:t>
            </a:r>
            <a:endParaRPr lang="en-IE" altLang="en-US" sz="1000" b="1" dirty="0">
              <a:solidFill>
                <a:schemeClr val="accent4">
                  <a:lumMod val="10000"/>
                </a:schemeClr>
              </a:solidFill>
            </a:endParaRPr>
          </a:p>
        </p:txBody>
      </p:sp>
      <p:sp>
        <p:nvSpPr>
          <p:cNvPr id="34820" name="Rectangle 1028"/>
          <p:cNvSpPr>
            <a:spLocks noChangeArrowheads="1"/>
          </p:cNvSpPr>
          <p:nvPr/>
        </p:nvSpPr>
        <p:spPr bwMode="auto">
          <a:xfrm>
            <a:off x="0" y="0"/>
            <a:ext cx="5486400" cy="68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796" tIns="27398" rIns="54796" bIns="27398"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GB" altLang="en-US" sz="2400" b="1" dirty="0" smtClean="0">
                <a:solidFill>
                  <a:schemeClr val="accent4">
                    <a:lumMod val="10000"/>
                  </a:schemeClr>
                </a:solidFill>
              </a:rPr>
              <a:t>4. Protect and develop the rural transport sector</a:t>
            </a:r>
            <a:endParaRPr lang="en-GB" altLang="en-US" sz="2400" b="1" dirty="0">
              <a:solidFill>
                <a:schemeClr val="accent4">
                  <a:lumMod val="10000"/>
                </a:schemeClr>
              </a:solidFill>
            </a:endParaRPr>
          </a:p>
        </p:txBody>
      </p:sp>
    </p:spTree>
    <p:extLst>
      <p:ext uri="{BB962C8B-B14F-4D97-AF65-F5344CB8AC3E}">
        <p14:creationId xmlns:p14="http://schemas.microsoft.com/office/powerpoint/2010/main" val="14312803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body" idx="4294967295"/>
          </p:nvPr>
        </p:nvSpPr>
        <p:spPr>
          <a:xfrm>
            <a:off x="0" y="673499"/>
            <a:ext cx="3002280" cy="2153486"/>
          </a:xfrm>
        </p:spPr>
        <p:txBody>
          <a:bodyPr/>
          <a:lstStyle/>
          <a:p>
            <a:pPr eaLnBrk="1" hangingPunct="1">
              <a:lnSpc>
                <a:spcPct val="80000"/>
              </a:lnSpc>
              <a:defRPr/>
            </a:pPr>
            <a:r>
              <a:rPr lang="en-IE" altLang="en-US" sz="1400" b="1" dirty="0" smtClean="0">
                <a:solidFill>
                  <a:schemeClr val="accent4">
                    <a:lumMod val="10000"/>
                  </a:schemeClr>
                </a:solidFill>
              </a:rPr>
              <a:t>Reiterate the targets and values of the Smarter Travel Policy</a:t>
            </a:r>
          </a:p>
          <a:p>
            <a:pPr eaLnBrk="1" hangingPunct="1">
              <a:lnSpc>
                <a:spcPct val="80000"/>
              </a:lnSpc>
              <a:defRPr/>
            </a:pPr>
            <a:endParaRPr lang="en-IE" altLang="en-US" sz="1400" b="1" dirty="0">
              <a:solidFill>
                <a:schemeClr val="accent4">
                  <a:lumMod val="10000"/>
                </a:schemeClr>
              </a:solidFill>
            </a:endParaRPr>
          </a:p>
          <a:p>
            <a:pPr lvl="1" eaLnBrk="1" hangingPunct="1">
              <a:lnSpc>
                <a:spcPct val="80000"/>
              </a:lnSpc>
              <a:defRPr/>
            </a:pPr>
            <a:r>
              <a:rPr lang="en-IE" altLang="en-US" sz="1200" b="1" dirty="0" smtClean="0">
                <a:solidFill>
                  <a:schemeClr val="accent4">
                    <a:lumMod val="10000"/>
                  </a:schemeClr>
                </a:solidFill>
              </a:rPr>
              <a:t>Climate change policy</a:t>
            </a:r>
          </a:p>
          <a:p>
            <a:pPr eaLnBrk="1" hangingPunct="1">
              <a:lnSpc>
                <a:spcPct val="80000"/>
              </a:lnSpc>
              <a:defRPr/>
            </a:pPr>
            <a:endParaRPr lang="en-IE" altLang="en-US" sz="1400" b="1" dirty="0">
              <a:solidFill>
                <a:schemeClr val="accent4">
                  <a:lumMod val="10000"/>
                </a:schemeClr>
              </a:solidFill>
            </a:endParaRPr>
          </a:p>
          <a:p>
            <a:pPr lvl="1" eaLnBrk="1" hangingPunct="1">
              <a:lnSpc>
                <a:spcPct val="80000"/>
              </a:lnSpc>
              <a:defRPr/>
            </a:pPr>
            <a:r>
              <a:rPr lang="en-IE" altLang="en-US" sz="1200" b="1" dirty="0">
                <a:solidFill>
                  <a:schemeClr val="accent4">
                    <a:lumMod val="10000"/>
                  </a:schemeClr>
                </a:solidFill>
              </a:rPr>
              <a:t>Plans &amp; </a:t>
            </a:r>
            <a:r>
              <a:rPr lang="en-IE" altLang="en-US" sz="1200" b="1" dirty="0" smtClean="0">
                <a:solidFill>
                  <a:schemeClr val="accent4">
                    <a:lumMod val="10000"/>
                  </a:schemeClr>
                </a:solidFill>
              </a:rPr>
              <a:t>strategies</a:t>
            </a:r>
          </a:p>
          <a:p>
            <a:pPr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r>
              <a:rPr lang="en-IE" altLang="en-US" sz="1200" b="1" dirty="0">
                <a:solidFill>
                  <a:schemeClr val="accent4">
                    <a:lumMod val="10000"/>
                  </a:schemeClr>
                </a:solidFill>
              </a:rPr>
              <a:t>Review mechanisms</a:t>
            </a:r>
          </a:p>
          <a:p>
            <a:pPr eaLnBrk="1" hangingPunct="1">
              <a:lnSpc>
                <a:spcPct val="80000"/>
              </a:lnSpc>
              <a:defRPr/>
            </a:pPr>
            <a:endParaRPr lang="en-IE" altLang="en-US" sz="1400" b="1" dirty="0">
              <a:solidFill>
                <a:schemeClr val="accent4">
                  <a:lumMod val="10000"/>
                </a:schemeClr>
              </a:solidFill>
            </a:endParaRPr>
          </a:p>
          <a:p>
            <a:pPr lvl="1" eaLnBrk="1" hangingPunct="1">
              <a:lnSpc>
                <a:spcPct val="80000"/>
              </a:lnSpc>
              <a:defRPr/>
            </a:pPr>
            <a:r>
              <a:rPr lang="en-IE" altLang="en-US" sz="1200" b="1" dirty="0" smtClean="0">
                <a:solidFill>
                  <a:schemeClr val="accent4">
                    <a:lumMod val="10000"/>
                  </a:schemeClr>
                </a:solidFill>
              </a:rPr>
              <a:t>Accountability</a:t>
            </a:r>
          </a:p>
          <a:p>
            <a:pPr eaLnBrk="1" hangingPunct="1">
              <a:lnSpc>
                <a:spcPct val="80000"/>
              </a:lnSpc>
              <a:defRPr/>
            </a:pPr>
            <a:endParaRPr lang="en-IE" altLang="en-US" sz="1400" b="1" dirty="0">
              <a:solidFill>
                <a:schemeClr val="accent4">
                  <a:lumMod val="10000"/>
                </a:schemeClr>
              </a:solidFill>
            </a:endParaRPr>
          </a:p>
        </p:txBody>
      </p:sp>
      <p:sp>
        <p:nvSpPr>
          <p:cNvPr id="73732" name="Rectangle 3"/>
          <p:cNvSpPr>
            <a:spLocks noChangeArrowheads="1"/>
          </p:cNvSpPr>
          <p:nvPr/>
        </p:nvSpPr>
        <p:spPr bwMode="auto">
          <a:xfrm>
            <a:off x="0" y="0"/>
            <a:ext cx="5486400" cy="68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GB" altLang="en-US" sz="2400" b="1" dirty="0" smtClean="0">
                <a:solidFill>
                  <a:schemeClr val="accent4">
                    <a:lumMod val="10000"/>
                  </a:schemeClr>
                </a:solidFill>
              </a:rPr>
              <a:t>Things NPF can consider…</a:t>
            </a:r>
            <a:endParaRPr lang="en-GB" altLang="en-US" sz="2400" dirty="0">
              <a:solidFill>
                <a:schemeClr val="accent4">
                  <a:lumMod val="10000"/>
                </a:schemeClr>
              </a:solidFill>
            </a:endParaRPr>
          </a:p>
        </p:txBody>
      </p:sp>
      <p:pic>
        <p:nvPicPr>
          <p:cNvPr id="23556" name="Picture 8"/>
          <p:cNvPicPr>
            <a:picLocks noChangeAspect="1" noChangeArrowheads="1"/>
          </p:cNvPicPr>
          <p:nvPr/>
        </p:nvPicPr>
        <p:blipFill>
          <a:blip r:embed="rId2">
            <a:extLst>
              <a:ext uri="{28A0092B-C50C-407E-A947-70E740481C1C}">
                <a14:useLocalDpi xmlns:a14="http://schemas.microsoft.com/office/drawing/2010/main" val="0"/>
              </a:ext>
            </a:extLst>
          </a:blip>
          <a:srcRect l="33398" t="15504" r="31445" b="2132"/>
          <a:stretch>
            <a:fillRect/>
          </a:stretch>
        </p:blipFill>
        <p:spPr bwMode="auto">
          <a:xfrm>
            <a:off x="3103241" y="656694"/>
            <a:ext cx="2226950" cy="3146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0022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0" y="715963"/>
            <a:ext cx="3103240" cy="2708275"/>
          </a:xfrm>
        </p:spPr>
        <p:txBody>
          <a:bodyPr/>
          <a:lstStyle/>
          <a:p>
            <a:pPr eaLnBrk="1" hangingPunct="1">
              <a:buNone/>
            </a:pPr>
            <a:r>
              <a:rPr lang="en-IE" sz="1200" b="1" dirty="0" smtClean="0">
                <a:solidFill>
                  <a:srgbClr val="1575B7"/>
                </a:solidFill>
              </a:rPr>
              <a:t>	THE LEGACY OF DUBLIN’S HOUSING BOOM AND THE IMPACT ON COMMUTING, </a:t>
            </a:r>
            <a:r>
              <a:rPr lang="en-GB" sz="1200" b="1" dirty="0" smtClean="0">
                <a:solidFill>
                  <a:srgbClr val="1575B7"/>
                </a:solidFill>
              </a:rPr>
              <a:t>Caulfield &amp; </a:t>
            </a:r>
            <a:r>
              <a:rPr lang="en-GB" sz="1200" b="1" dirty="0" err="1" smtClean="0">
                <a:solidFill>
                  <a:srgbClr val="1575B7"/>
                </a:solidFill>
              </a:rPr>
              <a:t>Aherne</a:t>
            </a:r>
            <a:r>
              <a:rPr lang="en-GB" sz="1200" b="1" dirty="0" smtClean="0">
                <a:solidFill>
                  <a:srgbClr val="1575B7"/>
                </a:solidFill>
              </a:rPr>
              <a:t>, ITRN, 2014</a:t>
            </a:r>
            <a:endParaRPr lang="en-GB" dirty="0" smtClean="0">
              <a:solidFill>
                <a:srgbClr val="00B0F0"/>
              </a:solidFill>
            </a:endParaRPr>
          </a:p>
        </p:txBody>
      </p:sp>
      <p:sp>
        <p:nvSpPr>
          <p:cNvPr id="33795" name="Rectangle 3"/>
          <p:cNvSpPr>
            <a:spLocks noChangeArrowheads="1"/>
          </p:cNvSpPr>
          <p:nvPr/>
        </p:nvSpPr>
        <p:spPr bwMode="auto">
          <a:xfrm>
            <a:off x="0" y="0"/>
            <a:ext cx="5486400" cy="684213"/>
          </a:xfrm>
          <a:prstGeom prst="rect">
            <a:avLst/>
          </a:prstGeom>
          <a:noFill/>
          <a:ln w="9525">
            <a:noFill/>
            <a:miter lim="800000"/>
            <a:headEnd/>
            <a:tailEnd/>
          </a:ln>
        </p:spPr>
        <p:txBody>
          <a:bodyPr lIns="54784" tIns="27392" rIns="54784" bIns="27392" anchor="ctr"/>
          <a:lstStyle/>
          <a:p>
            <a:pPr algn="ctr" defTabSz="547688"/>
            <a:r>
              <a:rPr lang="en-GB" sz="2400" b="1" dirty="0" smtClean="0">
                <a:solidFill>
                  <a:srgbClr val="1575B7"/>
                </a:solidFill>
              </a:rPr>
              <a:t>“The Green Fields of Ireland”</a:t>
            </a:r>
            <a:endParaRPr lang="en-GB" sz="2400" b="1" dirty="0">
              <a:solidFill>
                <a:srgbClr val="1575B7"/>
              </a:solidFill>
            </a:endParaRPr>
          </a:p>
        </p:txBody>
      </p:sp>
      <p:sp>
        <p:nvSpPr>
          <p:cNvPr id="23554" name="AutoShape 2" descr="data:image/jpeg;base64,/9j/4AAQSkZJRgABAQAAAQABAAD/2wCEAAkGBxQTEhUUExMWFRUXFBUXFxgXGBgeFhcWFxQYFhcWFxoYHSggGBwlHRUXITEhJSkrLi4uGB8zODMsNygtLiwBCgoKDg0OGxAQGywkHyQsLCwsLCwsLCwsLCwsLCwsLCwsLCwsLCwsLCwsLCwsLCwsLCwsLCwsLCwsLCwsLCw3LP/AABEIAJUBUQMBIgACEQEDEQH/xAAcAAABBQEBAQAAAAAAAAAAAAAEAAIDBQYBBwj/xABDEAACAQMDAgQEAgcGBAUFAAABAhEAAyEEEjEFQRMiUWEGMnGBkaEUI0KxwdHwBxVSYnLhM4Ky8SRDU5PSFkSSorP/xAAYAQEBAQEBAAAAAAAAAAAAAAABAgADBP/EACMRAAICAwEAAgIDAQAAAAAAAAABAhESITFBA1ETMzKBsSL/2gAMAwEAAhEDEQA/AKvrWkDXLgI5JH2q8/ss1epTUrpReLacW3bZcBYrtiBbaZT5uMjHFUC9JtLPi64E9xaDMZ+pYz+FT9D6lZsagNpWvG8oiLxIS8py9oCYUsBgwIIHuKca9DO/D291pqqKD0PVbd+0l22ZRxInBHYqw7MCCCOxBp51FNGbQU0UraDmKit3xUhvCsbRy7b3Gm/owrouiuu0Vg0PGnjIou0cUCupMRUiXjFDsyDgaQNB+NS8aiirCXprColuUSuc1uGIqaanIqNlrWYHehri0WRTGSlAwLbXNxok26Rs1VhQOs01mqfbUN0VrChjPUbtXTUTikB24UxoqJjUTvSS2Ei3XfDoe3fIp6XZpC0SRTwopKk1IiRQURi1TbmnoqaY71jUVl2zQWoHtVveE1X6i1mqRzkisNPF48AU67Q7PHFdFs5FjYvYiibRBPNUqXqJ/SgO9DRSkXhYAVCWmqwaye9SrfgUVRWVhbUNc1IFDXtQaBdzSokuQb+l0qrppVWJORSWtEo7VV9c6SSN6YYZFVek6hesIrC4XUu42vmAscHkc1dWPiS0SEvA2WIBzlTIBBDfcc14nCUT2qakN0PxRqrFs37G14YfpVhh5WJhPHSMoTgNGJAJHNbD4f8A7QNJqj4bE6e/MG1dx5uCFbg/QwfasnqNE1u6ty2AZkMp+VgRkH1BGK71/p9hzbtaywxR0/Uaq1m+kD/hXh/520HBncQODk1cWS14eqi0R3p7NAyY95ryPT3updKQXLb/AKfoYJHzEKOJ7taAPPI5qS38TnqJC2nUuBJW8BtUxnw7ElWj/ExY/SlyS2CjfD1dWYVINQayHSeoXrYCuAI7Hd4R/wBLZawfY70/01ptFq0uGMq8TsaA0f4lgw6/5lJHvWjJS4ZxaCt5JxRShoobxkUhSyhjwCw3H6A5NZ3UfFN6y4N+wPBJCzacu6GTLlSg3Lx5Rke9aTSGKZsFU+lMZqWn1OJGQQCPv9akZvUfegSJX96N01+Bmq4AzUwWKzQJh/6QfSui77UCDU4P9ZooqyS6ajpE1G/1oE64qIk0vENdZ/6zVARPcIodnqc36jLA9v3UgRGonNdut7GoDc9j+FJDGXbkUMb1EMVPNMYr7VRLGK01ItM8Ye1NfUisBYWninvqBVSLxNP2seAa1DmEXtZUA1ZNRtpieabc0/pTSIbYQdR70Pf1FM/R2qQaM8mnQW2CG2Wpy6E0WLdSbhTZsQJ9Eo5ahX047GrR7IbvUV3SADFKYOIApVaa1+pn0lQvpj6U6J2RNdFN3ipBojUo0Q7mm0amDbhSor9GX3pVskameX6kq1u0OBN4kDO2Tj91LV2Z1Bkg7bMAemLK0Xd+GVAO1f2TlGZDz6ZU/hQV/pt62xi6QPN/xUlv2cF08pHf7DFcH8iao9Cg07Nl1fTq9lgwkRx9xWEXVhgq2tRd0xRg6pcJexvAIENBZOT8wIzWh1d/XIjblt3V9VaG+UHAaPrzWWd0Ny2XV1gLgqcjepmRIzJFcorp1ctmpPU77hE1BuWSfKt2y/8A4Z57PB2iff8ACqrrXR1SHvIUbdAvWCFeckMyfKTiZEGrLRanSG5NrUeGO6cA8yGBlSI9aN+Jb9g27dkMssWCi3GPKVB8uFyayTukZvVgvTPirW2kgXbeotj/AMwWgbqj0uoYYfWD9aKPxXeYA7rO05EKAJPDrDSrf5lINZro2kDah03kFA4UzBlIXcCO8gmPernTdNuKMOQSwk7Ekyc8rTqL2g3JaZbaW7qWXxbl0raAkkoGN2Bnyn/jE/5se4o/rXWVNu0N1vfvAYEkAqRhhE7QwggnAMgkc1NqOo20ueHechiq+dx5TyAC3AOODFVuo6UCHTZMAbHHzKjPIjMHax74hj6UWpPYpOK0ehab4k0RUN+k2lxwzAMCOQQau+l9T01+RZvJdgSdrAwDgH6YNeK6no5DhbYue/ioo4EmStzH4UdvuaHUWrtq5tUgKxI3AqSAdyjkA7WxmJiluL4wWXqPZn0w7Vw26wGp+NLj3TY1CWEtOAu9bpneMyeNskRtMEevarT4L6jZVbttdQhAvlbaG4vlGxIW2CZ2ye0j0qbZWjTstNau3rm1SzEAASScAD3JqMNMHscgjiKpALdQ1+4RcTOCr4/zAqR+W6iGSg9YpBtt6XRP0dWtn/qFYxNvrrNNd2evFZO//aFoEYqbrBg4Rg9u4Nvmhj8pmOfekDSm2ajLwwXuQSB7AgH/AKh+NVlr436cf/vbI/1Er/1AU+78T6NmTZqrDbTukXbcQSLbKfNMw+7/AJKdgWBsE9qj/RmNWNm8rjcjKw9VII/EGKfFazYlPc0x7UJe0THitEUpheK2QOCZmf7vbuP3U9enn0q+a57UwrNVkyfxorrOkUZP8aKBEU97BqI2DWsaoaVqNx/WKl8E13afSsAIZobVawoMj759PpVoF9qF6ppVa225A4AJKkTIGSI7mBTZqKXoHWTqFZ9gVQ9xPmkko5WeIgx6+1XAYGqP4KtI2mZrYAH6TqYER5fEnj71dva9KyZLTTOolSKgoUyO9LxzSFoKuAelDsK4Lk09RPArGIWtGmfo9WFvTE1ONOAM1rHGyo/RxXasZT0rtbI2B5Hq/iNYIsobhCZJ8qDM88nj0z71a9O16X7Zdcf8Tcp+ZWgSrD1/fQmn6SFSJmUt4IG3LZwIqm1li7pbhvW4ZWDBh/jXd8rejDsa4Unw7bXTV9SWUYepI/ICs/a6W630YqdoNtfUwriSYEdqt7evF62lxBKuxIzn5gCCCBBBEVYWrmcqefY/tt6H2oTa0U0ukep0Fq4IuWkfH7Sg/sn296zfVvh1E1WmayAivcYMksRKy4ImYxIrVW7o9ew5BHZfUe9Aa+4DqdJkfPePPog/nWi3YS4ZroPQ0vbr923vVxdiSYUhh6HnnNWB6FaBG3xFlwPLccY+5NG/DFwfoSZGRcPPrdb+VTMw3JkfOe/vFaTdmglSKvr3SPDLhb14qBbEOwcHdGDuGfmq/wCj9D1W1Wt67aVtpG+xaeBsnaJggA+lF9R8AsEuRuckLHOICzHAkYJ7x3q56Wu0MB2UD7ARWlPQxjspep6fqCgFrukvRuEm26NG0T8sjvWWU6nw7qC0rIHAKrckLIKsiBgIUieI9q9G6s6wN0BfPM8RMZ/CqXpq2zL25hnkg8ggP2ORggx7iiMtDKOzC6xH8Qq1i4IUGJVnVYB+eTuGRhpie1ddraqytbvIzAhCUP7JloIA4AnHFbbXdPG83ZMlQhHaPJEVDptKzPZcLKrcu7j6EhgP696rPwjD0zGi+Imtwz6q5cg2z4btc2soI8RIuGCYxJxW/wDhb470XhBHZrRVmADCQwZywYFJAHm4MR9M03r2m8S4siQN0nGJUj86yGh6DbEFkDNEQ4GNxCHtMgExWyT2xxa0eqJ8U6UiUuB4IGPf/VGK6/V1dG3IV27Wxnhw38K8l6z8LqjratqvlBVnXBMEeYjscniqnV67T2GFpVZ3LXJbxrqhVyEHPMiSCDzSqZLtH0Dqz5YHLEKP+Yx+4mvLP7Tfg24dab1hJS8qsY/ZcQjmPcBT9Satuh9J8VrJTW6y1uUOB4qPthJIAdW7kc+9WHxD0vVWVDLr7tyEdgLtq2eADEqF5xWvF6H+S2eU6roDSDaR2Q4LMBghirYByO9Q3Oiksvhqz22A85WI8xVpgniCa2ui1vULqMN9pfMqSLZDebBYZIEfQ0B0fqWoshttpGSSrIbjmWAHnBYHaSORwfaqza0RinsN/sy6kdNfOn8zWL8MjBTtW7B59JAg+4WvVQ9eV9A+IXBZU0hw+9Qty0Nq3AfKCzCRu3fjWg1fxDdTZ4mm1NsblB8qNuJOB5HPeB963einXDZG+PrTRdrzRvjwWLzWnsXNyvcO0Da2wkm3uVgIwR+dWqf2l2dqkaa6SwJgFJgNtJifYxTRsjbgE0iDVb8N/FFnVo7KrWijBStyAxBEhhBgjkfarqRE9uZ9vWpKBhNdANYfqHx9eN3w9Npd4Y/qmYt+tUH5lUASpg9+Kqbvxx1FkuXFt2US2224QhlDMQd9wnBwcYmqxZOSPTvDqG/tRWd2CooJZiYAA7k9qynwt1y/4Iv6q4GRzAEKBbWYVjtGJPM9iDR3Wul3tdutMrDT7TtZGA3Xv2WbnyKYwfee1Tex8G6r430FvBvhsfsBmz6YFUeu/tQ04nwrF5z2LbFWf/yJj7VDpfgRXtpYZ7S6gOSbnnIuRO+2MhWjyyBkR9averf2fW2IvuVU2wAEtqAjBW8pfEkxA+wFOUUFSKr+zPqBe26FNge/fuW8k/MQxtme4BEfQ1srmngjkzMQPTkeg9qxHw9auC1cjb4i6xyWHAIiWH9cE1rtDrTPmMf4h6HcVge8g/hQpC4hJ0opv6KKcuoO8jHzxHttDT96i/vKCVbbImcxAGZz7ZqrDFEwsD0qVLcdqhTVq6kowI43KwMTwRB968e6n1TrNu5ctvfveR2Tcq2wGg4IO3uIP3rWaj2PVahbYl2VRIEsQBJMAZ7mo7l0+kivH9Ppur3mG+7dCnk3SNgkwMcE5/3FSdZ+BuoATb1dzUjEgXrm5cd5O2PeaMkamz1WfY0q8M/+kdd/n/8AeP8A8qVbJGxZmNN17Up8t9/oTIxkfNNaX4e+ItRfuCzd2MjQDK5gmaxNab4FX/xAJ9U/jUHQ9DvsllEkwiH8BvipdH1O1cwlxGPoCJwHPHNUnxrcB0rAHnaO/e8KqPhlQNQzcee7k+m1v51KXprPQBj8f4qP4VQfEuqZL2lZYn9bz6MtsH8iauReWfmHPr7n+VZb40uDxbEMPkf07AH+FVDpM+BPwfr2ewbRUBbagKZMtLkmR2+arFQDctCBlx/11TfB7AWn4/Z/6m/lVnpLwN6zkfMp/eamf8iocRzWajR771m7eVL5YyXxDEhkIb2G3jitJ0zUBLSteXzttU7FJ8xbmF4BifTNeQ/F8N1G73BuJ/8AzQV6l1AW2RA7kDfajbE7yxCk+wonwqPSx6+wW0zxuCozwS0Eqd4nPtVH8I9TXVI15Va1LbWXfILqhlwY7ggfarD4mvD9Hu+YGNO3cH9k1mv7OLypoWZjgXLzH1gKO1EeDLpfXdcxv3bJ+VApDTkyUkER78zQ+h1oV7KeIQztdKpGGUEi4ZA+YYI/00E/VLPi3LvirtuARMgiCMEMAe1A2tbbOp0z7gVWxrGORxvPPpgVTRKZqupav/xaJuO5rdxxxs2rhgRIySyGf8tV2m6puukkAA7Y3juzCBgnzZH3qnvfEdptQl5Z2Jp7q/8AMzW4WR7A0F/fai5tInabTAqQwIDK3IPoKyjozezX6rqAdjEGLkzBGDtMT3+Yf0KwHVW0r6h2ZTu3fs7omMd4P9GjV+IiF/4cmQT5sYCDHqfJVNqLJdtyA+YwDiJgyJJx6xzWxYWi++Hvig6UobRUFXLMGiHUoV244Ubtw9zUvWvjHU33teJeYbFgi2m0PJmRD+6/hVGOju42wgYdtyiMe+IxAqbT9EvC4FU2GaO91QIkzBwCQBwPUUbsfC5tdWfeCt/UKFPBYFmPpHb9wxUNvUushL91fMSdxWDPcgg5IAM05NFdgjZbW4SfOW3bR/lVR8095NWui0CJzFx5ks2MgcgGts2hti4tw228Z33Aq6uEAMSyLuVRGZ9eSO9W+o1W4WgzqptPbcTl/wBWeCxMmeP6mq7VpdYQIjBWMEFcg/7CodJZjgKSygTMt9JjzQCKmU2WvjRZ9U1DajUremyj7G3MsiV8qr/mmARAPaqNumrc3JgIjhNp3TKySysctJZzt/lRfhPvIAcsFVYm2oObjnduMxGcZqO112wi5Mtkv5GJVmZmgA/UU/8AdErC9hN3pFskvidqg+VSIBkkLwpMxMSM1BasbNqsXO59k27txVnJMqIwBjnt7UTZvSdhUKoXkfLEjaoDEczQu9LixZugMGYEvwSoMAD6nkcVyyl9nXCP0TJc3FGU3kZVfZvfdsI4jcSVBP2gVJpLl9FaLgDNllKWijOfNmVE5PJyaG0OqDW58SHWQTLQOFLEHtNRfFOrFuzaXcsFrhPiOVJEqgKkZ7Oa6QcpOrJlGKV0Ham5cKbHuja5IZdp5IOW2tAEY/AUVpeu61E2LdABDiN7SQdoBDQSp7wOJrI/CQLXb1xH3ILZCrvuMFLcbywjcduPqa0bpBPBhJiB8xPl7f4gKWqdE6asl0t/UuUuG4kqSy+Z4R8gRnbMEmQBzxTF1eqUMpusNxWYZ/NnIbBiJ/DIp2s0rBQCdy7YIJIIxgwPm/Cc0zVdNdgTubzbSpBM4yoGfTFcnI6qJWdL1upV71u3Kqrlpg7STnEJzEHPMirzT9a1IBBFp5klgzBlidudvIMn3JNZ3Uat7dy4pS620iD6TbRciMGdxpun65bMqCyxgAEAloIYQQfX1qsneiUk+mo0vxFqQCBbXcvckHzcFjMEyp7n0qq61rdRcFwQw3QG2BDIby7fmwBPP8qrl6siKPO88gwpbjJJj24qfT6lXtO3iFoKyCAFO4rB/I/jSptsHFJEvwpcbSXEFu62x7qG7bKgPsUgA7Dnu3y+1egfEvxilsWtlk3PEdoLkoBsENOCZyeYETXmmpuEeVypBAIU7TEDtkdveasep2hbFsBidiKStyWWXywAkkYeIGMma1goo21/4zZ9MGXTjxCyzbe5gLyHBAG6YEDBzQmg+N7guotyzbVHO3BbdzHlk+YziIrH6LqWwAcLvFsbA2d3lT2njHarIqQQ0MdogQJAmcnv35FTnqqKwvdnon962PT/APT/AGpV5T4Oo/8AWtf+0f8A50qMmVieSkrAgHd9RH4RWr/s9Wb8n1H5Lism1sitJ8Ka02Q90AMRwCecAfzr00eds2HxXaa5aVUUsS1owMmA5Yn8BVZ8K2iLplSpJunIIJnZnPbNCt8TboN20oHAAc58pjMe9SD4itgqwtGRwd7HGPX6UpOiclZpOrdZ8FgNm6VJ+aIyw9DVD1rqYukPtKzp76gSDnd+7HaqLr/XBfIgQcDkHEkz+dFPpUt2rSMzG4bBuDaPJFwkrzn5WnEiaqKREmyXT/EaWfKs8AFQBkheRHuSasOh9fD6i1KuAsk+U9lMfnWUuah7bSjjYRJjapEyCrRw0jueCD3pPrboiLjA+u8mfpRjGy7dBvWUa71BmVWKm6pB2kY2qOT9KuvjLrUahBa2uvhCTtkyN2BP51mE1d1j5jOOZgz9cT/tTrOuVG3NO4HOfUQQPb1oaXhrfpZNfvXRtCKBB3HbtA4WJnJzx70Z0+zdsW/B8QKp3+UgMxDQC0bhHEYJ4qGzqSSvh3HG5sAq+yRxByOI+9aBul2jbLXhfLAwz22THJBEQCAcZPetRk0jJ3tPYAxuuMuWPYqIBITnkjviJqRbtsqFVWUZyFMR2Ek578RVza1WnsuXt+OfLEXEtAQU+WS53Zzj0rOm4J8rOIkgyJn1I4mlIGw+zaQnbJiRPlAdgMGCQ0du080TqNJakhXggAQWQryD2tg/9u9Os61FUliWZvmbuxzkAYFM3o5+gJkQIP1wY4wKaC2cbpbQrKyS3+KIjuJET9atenaR7QIKKZMyo3d5BGYMTzzQNi0mAQ/ucZ9+eM0da01g4h/rJH7yaloUw6xbAEFbhJMndtiSTJEtgx++pdPoBmFdRM5ZYPbsx7zQtm3agwT6ZIk/Sf6xXNsSPEIH3/IjmtiOTLFtGSTBM5/aJ9qis2iCRP1bdgeknsMUJ+lsODu+/wDMV06xWhSCFglgN20zzuaZ5xA/dUS1wqO+lhZ0AIk3iTOdriR6fxobU9FUbYuywJgscQQTDEGNoBjgniof7wt6Pzad8iJfE8ZWCCCvfP4CuazWNflnuoniBpIkuSRiF4EwMz3ri2zvSH6izJZgASpCqxbK7kS0u0kzlnjjic9qrPiPTC1dIuXACACdqM8giDklZ+Uk1PqdX4c3SA36xjHYhCzA84EquKr9ezal/EYZ4IJPEkzz6GuynXThhfC66VqrF0YU58h3mSdoBkoG44zOKf02L2qKoFQJI3TyGiYXuZMc9xVfd6d4SgwVgT9ZIKzQiam9actbLLKzgDnnmDOa4Nq9HfaRcdW1tnS3riXIZ1zCSJDgEggiCTA+lZn441we/bEFfD01khZ4dx4rKSOMOBNazp/wsNUgv6l38S5J3YUnkAkcdxwOwqPq/TNHb1afpI8RrxJZicYhVwI2jgduK6xxXDm7fQf4DtlrD3GO3dcjBPyoI5niZ/Oi9frEtuBO5f1YJ3E5Xex/hUnVE062ktWQEEkgKfLG8nPrk0ujaOyVC30ZmCgqAGMEs0kkGR+z+NTlk2yqqok46laALD5cZzj1z35FGi4rZTIkRjBHqMxmOar9VqLaXNi2AVCwoM8ACTBOTx+NWS9VteAEbTmE+SGEg8kKWJ8ucDtXKjrZX6rq1q3ue8yqswCCTz22xJI9vSq/Q/Eek1LbY2lWldwjd2DDGOeKo/7RdfadrS25DBWZ5IJkwFGPYGsPavRPM9iDxkH+FdY/GmrObnUqPZn6bpiFJtrGcQYJgz2+vNVet6dprO6EYB3UFSxK+VWYcdgSKsNLavWwu6GDLyATyvzDHr++otZpLtxQCkkATHYbsT7wRUQGfgJa6VaZrYWCSQILYCjmAR6UW9tLrs1yGksQd2BmIBAE8flU2iHhK7kT4SMQVk5I2j7fN+VAaXpaOLe644wrEAY3MAcGMdqz4KWxaO8luVUBMYYSRPZoOO8fhSsdRS55dysw80mQeIaIwOM/Wp7HSf1J2ncrnbJHY4GeQMVUH4auWrkoyuD23DdECT7iT+dTorf0Wf8Aen+VPy/lSrNfoNz/ADfgaVAWvozAs3JIDEwJ5/HvinA3BiSSO20RH4UUoBZkmNoMkT8w5z37c09bKDAYNiBBMTjkRxFe9RPHkRWNQ20qx2iTgRHEfLBop+nOApdAqmDJKztMeYoDIpt60qyH3FZOba9u0b4jj0qHTF2aVLsAYH+LbOMdzHvW0bZMQSAsYBJAJgTETP371q7ehOqtadCUOpsAJ8wK3LFxz4Tblkfq2EN/lee1UNzQXsbbOCszuUmIEztYxyMc5ovQKyXQU2qU0dw+YqdvlYk55PA9fNQmZod1zUbNQLdsIAlvwQYWGAMuQG9XLHjAihmtsG81tWz+zGwmBmVwaPvaolQH1LMhAIBDMDmJBiV2kdv41XX9aoMKQ0HBz6nsfvRYtHb+kW55ioUy0IDmMbTPcc+vNRp0R1BMcRwcc47TXNFqUcnx2JXMeGikyfYsBjJwaJOvtKW227igg7Qm0QM5IMnsODOOa1oKLDonwlfvmbdtjwcsAoziC5VQccc1Fe6PqRIdHCgwwJhZ9YmDkzOZp3T/AIvuW7SJa0/7UsdzyxzmIx2n2FP1PxTcaz4RtoqHEecNiAYAgDihtjQFqui7Qyja8H5QQcx37A1Dqvhxx8ilTAiSJJ4wJ4qMXHiVtsc+pgHnG4/eD6Ubpn1AEwPcFhMk4gAz2qbl6VUQD+4L3do9ZI/KPqKc/RtoBNwknsq+wwZ+taLTpdYEuoOABtmZ47/SnWdGGyCYzxHGfQe35Yq7JaM/ptGQeGOBJBGPr2ijrZDHys30Hse0g/kTVzp9OqkBSQZ9TJE88/T60KdMM7QwhjmYjHGSP6FVZNA5V4Bgkev0+nFN3EZllzwZn86KHTyIJDMCMzx7GR9/uKd4DL2JECD2H/N3FYxCuonBbBPeDiuPaSQZM8+T+MD24qcWCp271MkEgNwImJiJyRg+tTfpEERxOB2HHoc8c0GK19OpcvMkgSGXcp9OeDS01vc6eKniDcJyynmeSTgDtxij3vBuRAiCBH3Pb+hUV5kAJGCAxEnuEIHHPapcUyk2AW9JiDu8y3LrTkTc2wMfKIQgfWiOn39gAa4q7SzRHsQAJ/fXLHm3EGB8ojuFxH0kGnqjQMDPsOT2A5monC2XCVIL1nVLO22C4ksFLHcIEg5MRx3E80tdq7ShEQG6rbiSkMDLYyVVpHcGB6UG/THgEDnBJz5h6bc+nOajtaIjzMTnjaCBPcHOfz4qfxl/kLNupEJ+rS63E7gANwIwFcseM4ge+Iqvvzfupv8AEJVySkW1g+i7U4iPw96mt339eBgswGY/hRD6liOFIIGcZnuTwc0OMkbJMB0usRGAKOIGAg9zAMx7Ue3UiGuOpYb2ZG48ygkCWGRAHPvQ51N66yAuNisSqgCAoGAcZOMHjNDanS7zAu7AWnuQoDTJBxxThonN2Hp1IExBAUEQIIPuZ+4j2qPU64Z8K0zgEBoBIXviJ/H25oXp3TChH61m74+XM5IOKvhqUUYeZC4J2mZ/bAKz2x9ahwpnRT1sXTfga1dKO7KzXLlu7tCEkrsB8IuxgIuJx2I9Kg/tU+FbLEPYRLNxVBKqFW3cViRIC5DAj35FbL4U1SPbd1RVdSASoEkE7uQJyRkeooD+0fTTbtuOQCPxcN++vX8aT0eeba2ZHofW7ljT21uEttUCAfrAM+37qn1nUTLMjNuKyFCFgSfKJYQFyvr34pup6zbt3PDuRca2AQSBIDCYlS0EAxzPrTLPWwxdQ6qGJIgTwZXLLIyewkV5sKs6uV1sk1F7xbC2wFFy9dCElohVMSzNwJJq80Ogt2YA2sqgAAkO22IB3RJ4IB5xVZo7bGGa7aaTKkuTAIyDC8YJ4xXeo6QIviFpbm0tp2MSfMWXbnE8xE1ODaovJdCus6pRaK29PuUtOFYCO+SBngxNP6cNIF23hegAN4aqNk4EtBycD/D2qpu9RcgDw3M5aTJntyI9OKY+ucwdjA+7LHPOTmhRa4jSp9Ztf0zQf+i//tt/8qVYj+8L/qPxH86VdLn9IjGH2Ym1bUDEnkGTECRMdj9KnVOe2D3x29qGPiQABmRjhnE4aOQPrRWg6ZqXaSFVYO4uwAAmCWkf94rrcmc9IntaUkgIpIJmYYk+YcYAPB7VJf0rhlV7W1SpIITzM4JEbQRI3VYdL0dtZddcjCNvnkKzbx8oLfJ/mOZBxTLlm87gKlgtuw1trRA3E8MgAJmRnNL0C2VFz4eBG+3vBJOHVIG0DcYBlQJ7064vh3bMgEKigjswMyD9pq3PQ79xJdVs7N0AGXdwACDtJ9zPtQ9noL6jUC0Lqhbaobl0/KibCzPE59AO59M1otM0k9MO6j0rT7LZDlkuMzKzSY7MsCMyontJnigUt2UWVYbhhRsBBIIywP7PoRzS1usZ9OLNmw3hLc3WbpaWG4neLhgDcwjyCIxE80Hbs3ECMxtlY4YgpG7iFMknNSimFhrSt5lciRMNjkyJWfWJqW5prYiI8wmJc7ZyJMCZj35zVff0m0A70IYH5T6GcgcfWjkspEEmRBmCQSAcpIHm/wBU8CnQbH29JbgEEKfUjPHMHiimQIQMRC/UgNiRnb27fzoe2rRhmnzSFJmNohvpk5BJpzsMAknaSIEwIJ5BAB7DnkRQNhCWiAMTuQ4Urk9txPbuRz9KYt6DJjHHaMnODROj6SLoLF0tgnkwSeBhV474kDFR6+7YsSEuXHdeDhUXsSZBJOTx681tAR29SJ+b6bQSe/M/epn16hSYPYgtPIM8gD1oKy4uRtGMZ5BPeT/X2qc6VhkwI/D2z34qiTnjoTlT6kcnI9jIzNTG6N3lBIkewPGRuE1Ha0rE/Mpkcd/oCakGnVFO4wYkbWUzEHPp395pAT6jB2gQTmS0Rz2ioJYCGcheYGYMfkYNEWbyHDAjvABPvkAR75nmuPfVAITdJnHMehBGKMisSNrwaPNMHEx6ARiPauBs474En35nv6U67eQgyijt9ewiP3VwahRKjb6SIIMe7CfWtkbE4LuPQfQRM/j34pt7UgI+DGwkenKjt9afprV1zNsnAhQoAM+qkDnEfcU3rGluGz5p8727QBwZLbm7AT5D70pg1oj6frALaoVViQMkmVOSSMgd+9EWdTOABmQPN2JzicZFRjRR8yoCZwx2sSZOAIJ9IHpSt6dQBubvJjygiAQJaNue4nmKzRkyR3HcgYExnuMD+dSrpyxA3YJnETGJzPb39KDvXxJICxz5iW/AQBx7VEepj5dxecABQAJBxAxOefX8aKNbLO3pxJJZVwckHccbY2qJzPpFK0LYglCQCJHAZZ4z5uw7A/wqBqm4AAOe/wC8DBoq3qLjd2Y8ABSAT7iOB71uG6aZk0jBWW+lrzLuUKykAmD/AMRiSQYJzkA1m+q6rT2XNq3qHu7dql/LtLYkSnof40Z/dZMFtqzgxM88+lDanR7DjiZgQJ+444oRTBF1SEyQWAPfP76M0+uJ8tu2o+nrHoPr+dWPSLNm5kWofvuYNn7/AMquGB4AH2AH5CgyDPgLTXGe61xtqeGBEcsWkfYANz696tfi+0H07iZ2iR/y0L0K/ctpc2ebIJHtBiI4NMTq63RftFXDi3v2ttJjggbT2xz612hBpZLhzlON4vpixobDgXLhG5hJBYAqSOMijUGmXjwvxkfhRGn6RaZAzAZEmZ/niu2NHbB/VW1Pbecr9p+b7VzlVsuN0JAnMKB/pApy25/ZMepMT9ufuaNTSRk+Y+p7fQcCpzaHpUlFS2nX0/eaeln0Ufuqx2j0ppWe1YQXwz/RpUX4ZpVqA881fVNPbt2lsNcW7CeMoVdsSSQhiRBjM5pdQ1a3rSolu0A5G5muEuqljJJc7Eb6TzWeOlYmDOAIg9ueYxR/9xn5oCiByRMk+3+1UToD/QGZ2NtV2BxkEv3j/DkZ9qubPQyIJgsX3FVYoRC4gTMjzZn+NDWNEAwVWQlo5J2jnsAQeKtG+HtXsL/oeoZYy219pXb8y4EiBODWsRup17n9i3bBJ4bdc5BEs7MBwBwOPepbN027F4mJmxvIjM7VVRGIA8U453VWC4yjxVAWZ2kIDtMRyMgx6nuatumL44Om/wDMuXUa2T8pe1pwzK49CrMfYgUR+0E79K0XkACpdYgGDIiP8UNu+3rijU6OyQxt7VIEs87WkFoAVWZsD0+4rQ9f6E1sPduBVDKMm4fDwgHmwYYkzgew9ar7esuOoX9JTbbgBSH8NoEAbQsPz3B445oaVlJ6BrPQ3aCrJBXewRt2yAeABDEEHE4+1HdN6KbtncpAKyApwzDb83HlByP+1Q27mpuKwtW710qY8RIt2ggWCu9wOM4OD3q70nTdZeLeF4lm0AIS3tYcBLnn4Yg9xMzxWBlDY6YFIFzU2rRYEwxYkdiANu1v3YxRWr6GoQ3bfiXUz5gBkxuJBHPIz+daS7pwkW3F67dcSGuiVVgd0P5D4YIESRHNZLrHVLzubO+4iBVQpcG23uKTtXHn7iBHBOeK1jQMem3biza8ZRJgC5AxM4xBn+NB6DozMQ+03ypyDJzz5gZMZMmO1EPcvgLba1dMqWAVl2gPP7KiQJk+aDg9qHu6K8+46i+6QDG9gpaPlWAwAH0IpVg6NC+mvMqKiW0wAAFJJYCJYle8HE5zHsFq0uDJO4ZgcRzlpMxPeKpV0JubE/SXY9im5nPt5ZnmZ3UZd0xtHw2F8mQclQIjliWYwAM4xFGLG0G/pW4bflPrIKz+IP5UHevhBkr7yIH4/wDem3LrM223bDkQNxNzaZGdphFYe/epdNYcWy7DwwBjZbUDceF3FWEwPUTWbBIVrc0tBuHBlZOIAHr/AEK49oryQg9HdQfvmKCk3NiuzZmWe8AGk+XDELbAGDTLpUZAUKHIEkEEDHlMQR7zmgQkuv8A6gJJxsV2M+0QvtzUviAHaquSR32D7z5iv5VXnXjgAtkmSmCY4nv3HpS1OsZlC7LYMlmYKQxBwFJBiPamwoO0eoBaIVZB7sxJg4liqj7io+qXD+re5dmGI2+HhfIGXCLPcUEGYkMDkARtgBRx2zP3mphot3aZgFiZ83OJpTM0SJ1JE+VzvIyNpgYESwAzGZ9x6UJ+kFvLu49m9BOTA7ek5NWi6UtBY+sLyAO8CfyHejrGgXHM88AEH3njmmySj09rcOCeCC8wTO0R/t2FWFvRNwZGf2eeOw7T7c4FXljRgdoM8nvHBHr2omy4ABUTkzOPwHv6VrGims9IMEMWHefw5n196stPolQRBJmQWKyDEYxj/ejAvc4ABx7H2jNO8QAQBGPpRYpAt4NEQBVaSY7R/XtReruRn+NVt28DPM+np9aUDBNY+ZEA9jmfyq6+H+os6Mr3AWUz5gfljGZzWevK3fA/E/7UZ8OWT4wgT6zOB+6l8BdNh0rUE3VhmIkyU8oGDyT830giqDrD3P0hAhguSg5C/rAy5VTmJn7VptOnmE4Gc+mKzvUCDrLR4AuIB23ZAJ9hkfjXp+DfxyPL87r5olp03pWy2iPcLlZnEKZYnjkgcValPauTAqMvH9favEe4cxjvTfF9KhZ67bpMEW75E4H4CnF5qJaczD1z94rASbj/AEf9qVQ+MvqPypVjA/QfgX9IsKx1Jto7k7LdtVIO0yd8yT+Qjij9T0rSaZFA0/ikeEJuXHM85IB2/aIpUqshmZs/Ht5rwsaezY08kDcEBM7iCYG31/KtZa6e19gt69cuwnmDkeGZt/4E2jHvPvNKlVS0gQ3WDS2G2HR27kbiJ2hQQWzsCbaxHRjPVwRA/wDF6siBgTaAgD0ANKlUQ9GXh7VotKGsBW8whwZ752/aqjW9EtKcIJG4AsNzCFgeZpJ+Y80qVTLrKjxAHUOvNZm0FJVXZR5o5I9F/Kqn4r6xc2FFZkG4ztY7iA4wCeOPSu0qqCVkzbowHVvjBrzkm2ASyftsO2yDs2kjzEwT3+kabqvRTpLBvi7lTuAtW0t+YgSdzB27DvSpUvTN0xGg6rvUu6u3+FTdcJMxLBYLD2kVZaW1ba9Is21ja3l3gwSwIndM45pUqlvZSSoM61qIHyifEtopAErCbp/BQselV1xsXbjDc7XHTuF3GD4m2SJAEAcZzNKlUx4VLoIOrXGsbdxCbh5Rt4Y+u3dI9Z/CuXeqXHuW1ZiwELDEkQBIEdh/KuUqqlZNugY6lmB3sWM4LZABJ4H86aLZwJkQxyBGDHAgUqVDMh9ld0z2H8Y/jRun0ksVnlZ/AxA70qVKMy703R1JIUwQjNJEr5RMFQRz9aFsWgVDQoJnMeg9z7UqVCMEpaJMAheOFEY9e/b1pLeiYBEScE5yRSpVhLFLe8Ak4IDR+OPxzRIWPeuUqWYY1z91C39RHaeO+M0qVCMCXs5J9MDA/KotWm3HvFKlT6HhX3qvfhnq7b1ssoIMweCMcH1pUqZcJXTWxz9DxzxWJayz6wuzztvIirGAAcd+xz9aVKvR8P6Web5v3L+v9NMlw984/Gk7GfTH86VKvIe0jUNEyM+3096kCnsxB+1KlVASKfy/r7UxmzHtSpVjHNo9BSpUqxj/2Q=="/>
          <p:cNvSpPr>
            <a:spLocks noChangeAspect="1" noChangeArrowheads="1"/>
          </p:cNvSpPr>
          <p:nvPr/>
        </p:nvSpPr>
        <p:spPr bwMode="auto">
          <a:xfrm>
            <a:off x="155575" y="-898525"/>
            <a:ext cx="4229100" cy="1876425"/>
          </a:xfrm>
          <a:prstGeom prst="rect">
            <a:avLst/>
          </a:prstGeom>
          <a:noFill/>
        </p:spPr>
        <p:txBody>
          <a:bodyPr vert="horz" wrap="square" lIns="91440" tIns="45720" rIns="91440" bIns="45720" numCol="1" anchor="t" anchorCtr="0" compatLnSpc="1">
            <a:prstTxWarp prst="textNoShape">
              <a:avLst/>
            </a:prstTxWarp>
          </a:bodyPr>
          <a:lstStyle/>
          <a:p>
            <a:endParaRPr lang="en-IE"/>
          </a:p>
        </p:txBody>
      </p:sp>
      <p:sp>
        <p:nvSpPr>
          <p:cNvPr id="23556" name="AutoShape 4" descr="data:image/jpeg;base64,/9j/4AAQSkZJRgABAQAAAQABAAD/2wCEAAkGBxQTEhUUExMWFRUXFBUXFxgXGBgeFhcWFxQYFhcWFxoYHSggGBwlHRUXITEhJSkrLi4uGB8zODMsNygtLiwBCgoKDg0OGxAQGywkHyQsLCwsLCwsLCwsLCwsLCwsLCwsLCwsLCwsLCwsLCwsLCwsLCwsLCwsLCwsLCwsLCw3LP/AABEIAJUBUQMBIgACEQEDEQH/xAAcAAABBQEBAQAAAAAAAAAAAAAEAAIDBQYBBwj/xABDEAACAQMDAgQEAgcGBAUFAAABAhEAAyEEEjEFQRMiUWEGMnGBkaEUI0KxwdHwBxVSYnLhM4Ky8SRDU5PSFkSSorP/xAAYAQEBAQEBAAAAAAAAAAAAAAABAgADBP/EACMRAAICAwEAAgIDAQAAAAAAAAABAhESITFBA1ETMzKBsSL/2gAMAwEAAhEDEQA/AKvrWkDXLgI5JH2q8/ss1epTUrpReLacW3bZcBYrtiBbaZT5uMjHFUC9JtLPi64E9xaDMZ+pYz+FT9D6lZsagNpWvG8oiLxIS8py9oCYUsBgwIIHuKca9DO/D291pqqKD0PVbd+0l22ZRxInBHYqw7MCCCOxBp51FNGbQU0UraDmKit3xUhvCsbRy7b3Gm/owrouiuu0Vg0PGnjIou0cUCupMRUiXjFDsyDgaQNB+NS8aiirCXprColuUSuc1uGIqaanIqNlrWYHehri0WRTGSlAwLbXNxok26Rs1VhQOs01mqfbUN0VrChjPUbtXTUTikB24UxoqJjUTvSS2Ei3XfDoe3fIp6XZpC0SRTwopKk1IiRQURi1TbmnoqaY71jUVl2zQWoHtVveE1X6i1mqRzkisNPF48AU67Q7PHFdFs5FjYvYiibRBPNUqXqJ/SgO9DRSkXhYAVCWmqwaye9SrfgUVRWVhbUNc1IFDXtQaBdzSokuQb+l0qrppVWJORSWtEo7VV9c6SSN6YYZFVek6hesIrC4XUu42vmAscHkc1dWPiS0SEvA2WIBzlTIBBDfcc14nCUT2qakN0PxRqrFs37G14YfpVhh5WJhPHSMoTgNGJAJHNbD4f8A7QNJqj4bE6e/MG1dx5uCFbg/QwfasnqNE1u6ty2AZkMp+VgRkH1BGK71/p9hzbtaywxR0/Uaq1m+kD/hXh/520HBncQODk1cWS14eqi0R3p7NAyY95ryPT3updKQXLb/AKfoYJHzEKOJ7taAPPI5qS38TnqJC2nUuBJW8BtUxnw7ElWj/ExY/SlyS2CjfD1dWYVINQayHSeoXrYCuAI7Hd4R/wBLZawfY70/01ptFq0uGMq8TsaA0f4lgw6/5lJHvWjJS4ZxaCt5JxRShoobxkUhSyhjwCw3H6A5NZ3UfFN6y4N+wPBJCzacu6GTLlSg3Lx5Rke9aTSGKZsFU+lMZqWn1OJGQQCPv9akZvUfegSJX96N01+Bmq4AzUwWKzQJh/6QfSui77UCDU4P9ZooqyS6ajpE1G/1oE64qIk0vENdZ/6zVARPcIodnqc36jLA9v3UgRGonNdut7GoDc9j+FJDGXbkUMb1EMVPNMYr7VRLGK01ItM8Ye1NfUisBYWninvqBVSLxNP2seAa1DmEXtZUA1ZNRtpieabc0/pTSIbYQdR70Pf1FM/R2qQaM8mnQW2CG2Wpy6E0WLdSbhTZsQJ9Eo5ahX047GrR7IbvUV3SADFKYOIApVaa1+pn0lQvpj6U6J2RNdFN3ipBojUo0Q7mm0amDbhSor9GX3pVskameX6kq1u0OBN4kDO2Tj91LV2Z1Bkg7bMAemLK0Xd+GVAO1f2TlGZDz6ZU/hQV/pt62xi6QPN/xUlv2cF08pHf7DFcH8iao9Cg07Nl1fTq9lgwkRx9xWEXVhgq2tRd0xRg6pcJexvAIENBZOT8wIzWh1d/XIjblt3V9VaG+UHAaPrzWWd0Ny2XV1gLgqcjepmRIzJFcorp1ctmpPU77hE1BuWSfKt2y/8A4Z57PB2iff8ACqrrXR1SHvIUbdAvWCFeckMyfKTiZEGrLRanSG5NrUeGO6cA8yGBlSI9aN+Jb9g27dkMssWCi3GPKVB8uFyayTukZvVgvTPirW2kgXbeotj/AMwWgbqj0uoYYfWD9aKPxXeYA7rO05EKAJPDrDSrf5lINZro2kDah03kFA4UzBlIXcCO8gmPernTdNuKMOQSwk7Ekyc8rTqL2g3JaZbaW7qWXxbl0raAkkoGN2Bnyn/jE/5se4o/rXWVNu0N1vfvAYEkAqRhhE7QwggnAMgkc1NqOo20ueHechiq+dx5TyAC3AOODFVuo6UCHTZMAbHHzKjPIjMHax74hj6UWpPYpOK0ehab4k0RUN+k2lxwzAMCOQQau+l9T01+RZvJdgSdrAwDgH6YNeK6no5DhbYue/ioo4EmStzH4UdvuaHUWrtq5tUgKxI3AqSAdyjkA7WxmJiluL4wWXqPZn0w7Vw26wGp+NLj3TY1CWEtOAu9bpneMyeNskRtMEevarT4L6jZVbttdQhAvlbaG4vlGxIW2CZ2ye0j0qbZWjTstNau3rm1SzEAASScAD3JqMNMHscgjiKpALdQ1+4RcTOCr4/zAqR+W6iGSg9YpBtt6XRP0dWtn/qFYxNvrrNNd2evFZO//aFoEYqbrBg4Rg9u4Nvmhj8pmOfekDSm2ajLwwXuQSB7AgH/AKh+NVlr436cf/vbI/1Er/1AU+78T6NmTZqrDbTukXbcQSLbKfNMw+7/AJKdgWBsE9qj/RmNWNm8rjcjKw9VII/EGKfFazYlPc0x7UJe0THitEUpheK2QOCZmf7vbuP3U9enn0q+a57UwrNVkyfxorrOkUZP8aKBEU97BqI2DWsaoaVqNx/WKl8E13afSsAIZobVawoMj759PpVoF9qF6ppVa225A4AJKkTIGSI7mBTZqKXoHWTqFZ9gVQ9xPmkko5WeIgx6+1XAYGqP4KtI2mZrYAH6TqYER5fEnj71dva9KyZLTTOolSKgoUyO9LxzSFoKuAelDsK4Lk09RPArGIWtGmfo9WFvTE1ONOAM1rHGyo/RxXasZT0rtbI2B5Hq/iNYIsobhCZJ8qDM88nj0z71a9O16X7Zdcf8Tcp+ZWgSrD1/fQmn6SFSJmUt4IG3LZwIqm1li7pbhvW4ZWDBh/jXd8rejDsa4Unw7bXTV9SWUYepI/ICs/a6W630YqdoNtfUwriSYEdqt7evF62lxBKuxIzn5gCCCBBBEVYWrmcqefY/tt6H2oTa0U0ukep0Fq4IuWkfH7Sg/sn296zfVvh1E1WmayAivcYMksRKy4ImYxIrVW7o9ew5BHZfUe9Aa+4DqdJkfPePPog/nWi3YS4ZroPQ0vbr923vVxdiSYUhh6HnnNWB6FaBG3xFlwPLccY+5NG/DFwfoSZGRcPPrdb+VTMw3JkfOe/vFaTdmglSKvr3SPDLhb14qBbEOwcHdGDuGfmq/wCj9D1W1Wt67aVtpG+xaeBsnaJggA+lF9R8AsEuRuckLHOICzHAkYJ7x3q56Wu0MB2UD7ARWlPQxjspep6fqCgFrukvRuEm26NG0T8sjvWWU6nw7qC0rIHAKrckLIKsiBgIUieI9q9G6s6wN0BfPM8RMZ/CqXpq2zL25hnkg8ggP2ORggx7iiMtDKOzC6xH8Qq1i4IUGJVnVYB+eTuGRhpie1ddraqytbvIzAhCUP7JloIA4AnHFbbXdPG83ZMlQhHaPJEVDptKzPZcLKrcu7j6EhgP696rPwjD0zGi+Imtwz6q5cg2z4btc2soI8RIuGCYxJxW/wDhb470XhBHZrRVmADCQwZywYFJAHm4MR9M03r2m8S4siQN0nGJUj86yGh6DbEFkDNEQ4GNxCHtMgExWyT2xxa0eqJ8U6UiUuB4IGPf/VGK6/V1dG3IV27Wxnhw38K8l6z8LqjratqvlBVnXBMEeYjscniqnV67T2GFpVZ3LXJbxrqhVyEHPMiSCDzSqZLtH0Dqz5YHLEKP+Yx+4mvLP7Tfg24dab1hJS8qsY/ZcQjmPcBT9Satuh9J8VrJTW6y1uUOB4qPthJIAdW7kc+9WHxD0vVWVDLr7tyEdgLtq2eADEqF5xWvF6H+S2eU6roDSDaR2Q4LMBghirYByO9Q3Oiksvhqz22A85WI8xVpgniCa2ui1vULqMN9pfMqSLZDebBYZIEfQ0B0fqWoshttpGSSrIbjmWAHnBYHaSORwfaqza0RinsN/sy6kdNfOn8zWL8MjBTtW7B59JAg+4WvVQ9eV9A+IXBZU0hw+9Qty0Nq3AfKCzCRu3fjWg1fxDdTZ4mm1NsblB8qNuJOB5HPeB963einXDZG+PrTRdrzRvjwWLzWnsXNyvcO0Da2wkm3uVgIwR+dWqf2l2dqkaa6SwJgFJgNtJifYxTRsjbgE0iDVb8N/FFnVo7KrWijBStyAxBEhhBgjkfarqRE9uZ9vWpKBhNdANYfqHx9eN3w9Npd4Y/qmYt+tUH5lUASpg9+Kqbvxx1FkuXFt2US2224QhlDMQd9wnBwcYmqxZOSPTvDqG/tRWd2CooJZiYAA7k9qynwt1y/4Iv6q4GRzAEKBbWYVjtGJPM9iDR3Wul3tdutMrDT7TtZGA3Xv2WbnyKYwfee1Tex8G6r430FvBvhsfsBmz6YFUeu/tQ04nwrF5z2LbFWf/yJj7VDpfgRXtpYZ7S6gOSbnnIuRO+2MhWjyyBkR9averf2fW2IvuVU2wAEtqAjBW8pfEkxA+wFOUUFSKr+zPqBe26FNge/fuW8k/MQxtme4BEfQ1srmngjkzMQPTkeg9qxHw9auC1cjb4i6xyWHAIiWH9cE1rtDrTPmMf4h6HcVge8g/hQpC4hJ0opv6KKcuoO8jHzxHttDT96i/vKCVbbImcxAGZz7ZqrDFEwsD0qVLcdqhTVq6kowI43KwMTwRB968e6n1TrNu5ctvfveR2Tcq2wGg4IO3uIP3rWaj2PVahbYl2VRIEsQBJMAZ7mo7l0+kivH9Ppur3mG+7dCnk3SNgkwMcE5/3FSdZ+BuoATb1dzUjEgXrm5cd5O2PeaMkamz1WfY0q8M/+kdd/n/8AeP8A8qVbJGxZmNN17Up8t9/oTIxkfNNaX4e+ItRfuCzd2MjQDK5gmaxNab4FX/xAJ9U/jUHQ9DvsllEkwiH8BvipdH1O1cwlxGPoCJwHPHNUnxrcB0rAHnaO/e8KqPhlQNQzcee7k+m1v51KXprPQBj8f4qP4VQfEuqZL2lZYn9bz6MtsH8iauReWfmHPr7n+VZb40uDxbEMPkf07AH+FVDpM+BPwfr2ewbRUBbagKZMtLkmR2+arFQDctCBlx/11TfB7AWn4/Z/6m/lVnpLwN6zkfMp/eamf8iocRzWajR771m7eVL5YyXxDEhkIb2G3jitJ0zUBLSteXzttU7FJ8xbmF4BifTNeQ/F8N1G73BuJ/8AzQV6l1AW2RA7kDfajbE7yxCk+wonwqPSx6+wW0zxuCozwS0Eqd4nPtVH8I9TXVI15Va1LbWXfILqhlwY7ggfarD4mvD9Hu+YGNO3cH9k1mv7OLypoWZjgXLzH1gKO1EeDLpfXdcxv3bJ+VApDTkyUkER78zQ+h1oV7KeIQztdKpGGUEi4ZA+YYI/00E/VLPi3LvirtuARMgiCMEMAe1A2tbbOp0z7gVWxrGORxvPPpgVTRKZqupav/xaJuO5rdxxxs2rhgRIySyGf8tV2m6puukkAA7Y3juzCBgnzZH3qnvfEdptQl5Z2Jp7q/8AMzW4WR7A0F/fai5tInabTAqQwIDK3IPoKyjozezX6rqAdjEGLkzBGDtMT3+Yf0KwHVW0r6h2ZTu3fs7omMd4P9GjV+IiF/4cmQT5sYCDHqfJVNqLJdtyA+YwDiJgyJJx6xzWxYWi++Hvig6UobRUFXLMGiHUoV244Ubtw9zUvWvjHU33teJeYbFgi2m0PJmRD+6/hVGOju42wgYdtyiMe+IxAqbT9EvC4FU2GaO91QIkzBwCQBwPUUbsfC5tdWfeCt/UKFPBYFmPpHb9wxUNvUushL91fMSdxWDPcgg5IAM05NFdgjZbW4SfOW3bR/lVR8095NWui0CJzFx5ks2MgcgGts2hti4tw228Z33Aq6uEAMSyLuVRGZ9eSO9W+o1W4WgzqptPbcTl/wBWeCxMmeP6mq7VpdYQIjBWMEFcg/7CodJZjgKSygTMt9JjzQCKmU2WvjRZ9U1DajUremyj7G3MsiV8qr/mmARAPaqNumrc3JgIjhNp3TKySysctJZzt/lRfhPvIAcsFVYm2oObjnduMxGcZqO112wi5Mtkv5GJVmZmgA/UU/8AdErC9hN3pFskvidqg+VSIBkkLwpMxMSM1BasbNqsXO59k27txVnJMqIwBjnt7UTZvSdhUKoXkfLEjaoDEczQu9LixZugMGYEvwSoMAD6nkcVyyl9nXCP0TJc3FGU3kZVfZvfdsI4jcSVBP2gVJpLl9FaLgDNllKWijOfNmVE5PJyaG0OqDW58SHWQTLQOFLEHtNRfFOrFuzaXcsFrhPiOVJEqgKkZ7Oa6QcpOrJlGKV0Ham5cKbHuja5IZdp5IOW2tAEY/AUVpeu61E2LdABDiN7SQdoBDQSp7wOJrI/CQLXb1xH3ILZCrvuMFLcbywjcduPqa0bpBPBhJiB8xPl7f4gKWqdE6asl0t/UuUuG4kqSy+Z4R8gRnbMEmQBzxTF1eqUMpusNxWYZ/NnIbBiJ/DIp2s0rBQCdy7YIJIIxgwPm/Cc0zVdNdgTubzbSpBM4yoGfTFcnI6qJWdL1upV71u3Kqrlpg7STnEJzEHPMirzT9a1IBBFp5klgzBlidudvIMn3JNZ3Uat7dy4pS620iD6TbRciMGdxpun65bMqCyxgAEAloIYQQfX1qsneiUk+mo0vxFqQCBbXcvckHzcFjMEyp7n0qq61rdRcFwQw3QG2BDIby7fmwBPP8qrl6siKPO88gwpbjJJj24qfT6lXtO3iFoKyCAFO4rB/I/jSptsHFJEvwpcbSXEFu62x7qG7bKgPsUgA7Dnu3y+1egfEvxilsWtlk3PEdoLkoBsENOCZyeYETXmmpuEeVypBAIU7TEDtkdveasep2hbFsBidiKStyWWXywAkkYeIGMma1goo21/4zZ9MGXTjxCyzbe5gLyHBAG6YEDBzQmg+N7guotyzbVHO3BbdzHlk+YziIrH6LqWwAcLvFsbA2d3lT2njHarIqQQ0MdogQJAmcnv35FTnqqKwvdnon962PT/APT/AGpV5T4Oo/8AWtf+0f8A50qMmVieSkrAgHd9RH4RWr/s9Wb8n1H5Lism1sitJ8Ka02Q90AMRwCecAfzr00eds2HxXaa5aVUUsS1owMmA5Yn8BVZ8K2iLplSpJunIIJnZnPbNCt8TboN20oHAAc58pjMe9SD4itgqwtGRwd7HGPX6UpOiclZpOrdZ8FgNm6VJ+aIyw9DVD1rqYukPtKzp76gSDnd+7HaqLr/XBfIgQcDkHEkz+dFPpUt2rSMzG4bBuDaPJFwkrzn5WnEiaqKREmyXT/EaWfKs8AFQBkheRHuSasOh9fD6i1KuAsk+U9lMfnWUuah7bSjjYRJjapEyCrRw0jueCD3pPrboiLjA+u8mfpRjGy7dBvWUa71BmVWKm6pB2kY2qOT9KuvjLrUahBa2uvhCTtkyN2BP51mE1d1j5jOOZgz9cT/tTrOuVG3NO4HOfUQQPb1oaXhrfpZNfvXRtCKBB3HbtA4WJnJzx70Z0+zdsW/B8QKp3+UgMxDQC0bhHEYJ4qGzqSSvh3HG5sAq+yRxByOI+9aBul2jbLXhfLAwz22THJBEQCAcZPetRk0jJ3tPYAxuuMuWPYqIBITnkjviJqRbtsqFVWUZyFMR2Ek578RVza1WnsuXt+OfLEXEtAQU+WS53Zzj0rOm4J8rOIkgyJn1I4mlIGw+zaQnbJiRPlAdgMGCQ0du080TqNJakhXggAQWQryD2tg/9u9Os61FUliWZvmbuxzkAYFM3o5+gJkQIP1wY4wKaC2cbpbQrKyS3+KIjuJET9atenaR7QIKKZMyo3d5BGYMTzzQNi0mAQ/ucZ9+eM0da01g4h/rJH7yaloUw6xbAEFbhJMndtiSTJEtgx++pdPoBmFdRM5ZYPbsx7zQtm3agwT6ZIk/Sf6xXNsSPEIH3/IjmtiOTLFtGSTBM5/aJ9qis2iCRP1bdgeknsMUJ+lsODu+/wDMV06xWhSCFglgN20zzuaZ5xA/dUS1wqO+lhZ0AIk3iTOdriR6fxobU9FUbYuywJgscQQTDEGNoBjgniof7wt6Pzad8iJfE8ZWCCCvfP4CuazWNflnuoniBpIkuSRiF4EwMz3ri2zvSH6izJZgASpCqxbK7kS0u0kzlnjjic9qrPiPTC1dIuXACACdqM8giDklZ+Uk1PqdX4c3SA36xjHYhCzA84EquKr9ezal/EYZ4IJPEkzz6GuynXThhfC66VqrF0YU58h3mSdoBkoG44zOKf02L2qKoFQJI3TyGiYXuZMc9xVfd6d4SgwVgT9ZIKzQiam9actbLLKzgDnnmDOa4Nq9HfaRcdW1tnS3riXIZ1zCSJDgEggiCTA+lZn441we/bEFfD01khZ4dx4rKSOMOBNazp/wsNUgv6l38S5J3YUnkAkcdxwOwqPq/TNHb1afpI8RrxJZicYhVwI2jgduK6xxXDm7fQf4DtlrD3GO3dcjBPyoI5niZ/Oi9frEtuBO5f1YJ3E5Xex/hUnVE062ktWQEEkgKfLG8nPrk0ujaOyVC30ZmCgqAGMEs0kkGR+z+NTlk2yqqok46laALD5cZzj1z35FGi4rZTIkRjBHqMxmOar9VqLaXNi2AVCwoM8ACTBOTx+NWS9VteAEbTmE+SGEg8kKWJ8ucDtXKjrZX6rq1q3ue8yqswCCTz22xJI9vSq/Q/Eek1LbY2lWldwjd2DDGOeKo/7RdfadrS25DBWZ5IJkwFGPYGsPavRPM9iDxkH+FdY/GmrObnUqPZn6bpiFJtrGcQYJgz2+vNVet6dprO6EYB3UFSxK+VWYcdgSKsNLavWwu6GDLyATyvzDHr++otZpLtxQCkkATHYbsT7wRUQGfgJa6VaZrYWCSQILYCjmAR6UW9tLrs1yGksQd2BmIBAE8flU2iHhK7kT4SMQVk5I2j7fN+VAaXpaOLe644wrEAY3MAcGMdqz4KWxaO8luVUBMYYSRPZoOO8fhSsdRS55dysw80mQeIaIwOM/Wp7HSf1J2ncrnbJHY4GeQMVUH4auWrkoyuD23DdECT7iT+dTorf0Wf8Aen+VPy/lSrNfoNz/ADfgaVAWvozAs3JIDEwJ5/HvinA3BiSSO20RH4UUoBZkmNoMkT8w5z37c09bKDAYNiBBMTjkRxFe9RPHkRWNQ20qx2iTgRHEfLBop+nOApdAqmDJKztMeYoDIpt60qyH3FZOba9u0b4jj0qHTF2aVLsAYH+LbOMdzHvW0bZMQSAsYBJAJgTETP371q7ehOqtadCUOpsAJ8wK3LFxz4Tblkfq2EN/lee1UNzQXsbbOCszuUmIEztYxyMc5ovQKyXQU2qU0dw+YqdvlYk55PA9fNQmZod1zUbNQLdsIAlvwQYWGAMuQG9XLHjAihmtsG81tWz+zGwmBmVwaPvaolQH1LMhAIBDMDmJBiV2kdv41XX9aoMKQ0HBz6nsfvRYtHb+kW55ioUy0IDmMbTPcc+vNRp0R1BMcRwcc47TXNFqUcnx2JXMeGikyfYsBjJwaJOvtKW227igg7Qm0QM5IMnsODOOa1oKLDonwlfvmbdtjwcsAoziC5VQccc1Fe6PqRIdHCgwwJhZ9YmDkzOZp3T/AIvuW7SJa0/7UsdzyxzmIx2n2FP1PxTcaz4RtoqHEecNiAYAgDihtjQFqui7Qyja8H5QQcx37A1Dqvhxx8ilTAiSJJ4wJ4qMXHiVtsc+pgHnG4/eD6Ubpn1AEwPcFhMk4gAz2qbl6VUQD+4L3do9ZI/KPqKc/RtoBNwknsq+wwZ+taLTpdYEuoOABtmZ47/SnWdGGyCYzxHGfQe35Yq7JaM/ptGQeGOBJBGPr2ijrZDHys30Hse0g/kTVzp9OqkBSQZ9TJE88/T60KdMM7QwhjmYjHGSP6FVZNA5V4Bgkev0+nFN3EZllzwZn86KHTyIJDMCMzx7GR9/uKd4DL2JECD2H/N3FYxCuonBbBPeDiuPaSQZM8+T+MD24qcWCp271MkEgNwImJiJyRg+tTfpEERxOB2HHoc8c0GK19OpcvMkgSGXcp9OeDS01vc6eKniDcJyynmeSTgDtxij3vBuRAiCBH3Pb+hUV5kAJGCAxEnuEIHHPapcUyk2AW9JiDu8y3LrTkTc2wMfKIQgfWiOn39gAa4q7SzRHsQAJ/fXLHm3EGB8ojuFxH0kGnqjQMDPsOT2A5monC2XCVIL1nVLO22C4ksFLHcIEg5MRx3E80tdq7ShEQG6rbiSkMDLYyVVpHcGB6UG/THgEDnBJz5h6bc+nOajtaIjzMTnjaCBPcHOfz4qfxl/kLNupEJ+rS63E7gANwIwFcseM4ge+Iqvvzfupv8AEJVySkW1g+i7U4iPw96mt339eBgswGY/hRD6liOFIIGcZnuTwc0OMkbJMB0usRGAKOIGAg9zAMx7Ue3UiGuOpYb2ZG48ygkCWGRAHPvQ51N66yAuNisSqgCAoGAcZOMHjNDanS7zAu7AWnuQoDTJBxxThonN2Hp1IExBAUEQIIPuZ+4j2qPU64Z8K0zgEBoBIXviJ/H25oXp3TChH61m74+XM5IOKvhqUUYeZC4J2mZ/bAKz2x9ahwpnRT1sXTfga1dKO7KzXLlu7tCEkrsB8IuxgIuJx2I9Kg/tU+FbLEPYRLNxVBKqFW3cViRIC5DAj35FbL4U1SPbd1RVdSASoEkE7uQJyRkeooD+0fTTbtuOQCPxcN++vX8aT0eeba2ZHofW7ljT21uEttUCAfrAM+37qn1nUTLMjNuKyFCFgSfKJYQFyvr34pup6zbt3PDuRca2AQSBIDCYlS0EAxzPrTLPWwxdQ6qGJIgTwZXLLIyewkV5sKs6uV1sk1F7xbC2wFFy9dCElohVMSzNwJJq80Ogt2YA2sqgAAkO22IB3RJ4IB5xVZo7bGGa7aaTKkuTAIyDC8YJ4xXeo6QIviFpbm0tp2MSfMWXbnE8xE1ODaovJdCus6pRaK29PuUtOFYCO+SBngxNP6cNIF23hegAN4aqNk4EtBycD/D2qpu9RcgDw3M5aTJntyI9OKY+ucwdjA+7LHPOTmhRa4jSp9Ztf0zQf+i//tt/8qVYj+8L/qPxH86VdLn9IjGH2Ym1bUDEnkGTECRMdj9KnVOe2D3x29qGPiQABmRjhnE4aOQPrRWg6ZqXaSFVYO4uwAAmCWkf94rrcmc9IntaUkgIpIJmYYk+YcYAPB7VJf0rhlV7W1SpIITzM4JEbQRI3VYdL0dtZddcjCNvnkKzbx8oLfJ/mOZBxTLlm87gKlgtuw1trRA3E8MgAJmRnNL0C2VFz4eBG+3vBJOHVIG0DcYBlQJ7064vh3bMgEKigjswMyD9pq3PQ79xJdVs7N0AGXdwACDtJ9zPtQ9noL6jUC0Lqhbaobl0/KibCzPE59AO59M1otM0k9MO6j0rT7LZDlkuMzKzSY7MsCMyontJnigUt2UWVYbhhRsBBIIywP7PoRzS1usZ9OLNmw3hLc3WbpaWG4neLhgDcwjyCIxE80Hbs3ECMxtlY4YgpG7iFMknNSimFhrSt5lciRMNjkyJWfWJqW5prYiI8wmJc7ZyJMCZj35zVff0m0A70IYH5T6GcgcfWjkspEEmRBmCQSAcpIHm/wBU8CnQbH29JbgEEKfUjPHMHiimQIQMRC/UgNiRnb27fzoe2rRhmnzSFJmNohvpk5BJpzsMAknaSIEwIJ5BAB7DnkRQNhCWiAMTuQ4Urk9txPbuRz9KYt6DJjHHaMnODROj6SLoLF0tgnkwSeBhV474kDFR6+7YsSEuXHdeDhUXsSZBJOTx681tAR29SJ+b6bQSe/M/epn16hSYPYgtPIM8gD1oKy4uRtGMZ5BPeT/X2qc6VhkwI/D2z34qiTnjoTlT6kcnI9jIzNTG6N3lBIkewPGRuE1Ha0rE/Mpkcd/oCakGnVFO4wYkbWUzEHPp395pAT6jB2gQTmS0Rz2ioJYCGcheYGYMfkYNEWbyHDAjvABPvkAR75nmuPfVAITdJnHMehBGKMisSNrwaPNMHEx6ARiPauBs474En35nv6U67eQgyijt9ewiP3VwahRKjb6SIIMe7CfWtkbE4LuPQfQRM/j34pt7UgI+DGwkenKjt9afprV1zNsnAhQoAM+qkDnEfcU3rGluGz5p8727QBwZLbm7AT5D70pg1oj6frALaoVViQMkmVOSSMgd+9EWdTOABmQPN2JzicZFRjRR8yoCZwx2sSZOAIJ9IHpSt6dQBubvJjygiAQJaNue4nmKzRkyR3HcgYExnuMD+dSrpyxA3YJnETGJzPb39KDvXxJICxz5iW/AQBx7VEepj5dxecABQAJBxAxOefX8aKNbLO3pxJJZVwckHccbY2qJzPpFK0LYglCQCJHAZZ4z5uw7A/wqBqm4AAOe/wC8DBoq3qLjd2Y8ABSAT7iOB71uG6aZk0jBWW+lrzLuUKykAmD/AMRiSQYJzkA1m+q6rT2XNq3qHu7dql/LtLYkSnof40Z/dZMFtqzgxM88+lDanR7DjiZgQJ+444oRTBF1SEyQWAPfP76M0+uJ8tu2o+nrHoPr+dWPSLNm5kWofvuYNn7/AMquGB4AH2AH5CgyDPgLTXGe61xtqeGBEcsWkfYANz696tfi+0H07iZ2iR/y0L0K/ctpc2ebIJHtBiI4NMTq63RftFXDi3v2ttJjggbT2xz612hBpZLhzlON4vpixobDgXLhG5hJBYAqSOMijUGmXjwvxkfhRGn6RaZAzAZEmZ/niu2NHbB/VW1Pbecr9p+b7VzlVsuN0JAnMKB/pApy25/ZMepMT9ufuaNTSRk+Y+p7fQcCpzaHpUlFS2nX0/eaeln0Ufuqx2j0ppWe1YQXwz/RpUX4ZpVqA881fVNPbt2lsNcW7CeMoVdsSSQhiRBjM5pdQ1a3rSolu0A5G5muEuqljJJc7Eb6TzWeOlYmDOAIg9ueYxR/9xn5oCiByRMk+3+1UToD/QGZ2NtV2BxkEv3j/DkZ9qubPQyIJgsX3FVYoRC4gTMjzZn+NDWNEAwVWQlo5J2jnsAQeKtG+HtXsL/oeoZYy219pXb8y4EiBODWsRup17n9i3bBJ4bdc5BEs7MBwBwOPepbN027F4mJmxvIjM7VVRGIA8U453VWC4yjxVAWZ2kIDtMRyMgx6nuatumL44Om/wDMuXUa2T8pe1pwzK49CrMfYgUR+0E79K0XkACpdYgGDIiP8UNu+3rijU6OyQxt7VIEs87WkFoAVWZsD0+4rQ9f6E1sPduBVDKMm4fDwgHmwYYkzgew9ar7esuOoX9JTbbgBSH8NoEAbQsPz3B445oaVlJ6BrPQ3aCrJBXewRt2yAeABDEEHE4+1HdN6KbtncpAKyApwzDb83HlByP+1Q27mpuKwtW710qY8RIt2ggWCu9wOM4OD3q70nTdZeLeF4lm0AIS3tYcBLnn4Yg9xMzxWBlDY6YFIFzU2rRYEwxYkdiANu1v3YxRWr6GoQ3bfiXUz5gBkxuJBHPIz+daS7pwkW3F67dcSGuiVVgd0P5D4YIESRHNZLrHVLzubO+4iBVQpcG23uKTtXHn7iBHBOeK1jQMem3biza8ZRJgC5AxM4xBn+NB6DozMQ+03ypyDJzz5gZMZMmO1EPcvgLba1dMqWAVl2gPP7KiQJk+aDg9qHu6K8+46i+6QDG9gpaPlWAwAH0IpVg6NC+mvMqKiW0wAAFJJYCJYle8HE5zHsFq0uDJO4ZgcRzlpMxPeKpV0JubE/SXY9im5nPt5ZnmZ3UZd0xtHw2F8mQclQIjliWYwAM4xFGLG0G/pW4bflPrIKz+IP5UHevhBkr7yIH4/wDem3LrM223bDkQNxNzaZGdphFYe/epdNYcWy7DwwBjZbUDceF3FWEwPUTWbBIVrc0tBuHBlZOIAHr/AEK49oryQg9HdQfvmKCk3NiuzZmWe8AGk+XDELbAGDTLpUZAUKHIEkEEDHlMQR7zmgQkuv8A6gJJxsV2M+0QvtzUviAHaquSR32D7z5iv5VXnXjgAtkmSmCY4nv3HpS1OsZlC7LYMlmYKQxBwFJBiPamwoO0eoBaIVZB7sxJg4liqj7io+qXD+re5dmGI2+HhfIGXCLPcUEGYkMDkARtgBRx2zP3mphot3aZgFiZ83OJpTM0SJ1JE+VzvIyNpgYESwAzGZ9x6UJ+kFvLu49m9BOTA7ek5NWi6UtBY+sLyAO8CfyHejrGgXHM88AEH3njmmySj09rcOCeCC8wTO0R/t2FWFvRNwZGf2eeOw7T7c4FXljRgdoM8nvHBHr2omy4ABUTkzOPwHv6VrGims9IMEMWHefw5n196stPolQRBJmQWKyDEYxj/ejAvc4ABx7H2jNO8QAQBGPpRYpAt4NEQBVaSY7R/XtReruRn+NVt28DPM+np9aUDBNY+ZEA9jmfyq6+H+os6Mr3AWUz5gfljGZzWevK3fA/E/7UZ8OWT4wgT6zOB+6l8BdNh0rUE3VhmIkyU8oGDyT830giqDrD3P0hAhguSg5C/rAy5VTmJn7VptOnmE4Gc+mKzvUCDrLR4AuIB23ZAJ9hkfjXp+DfxyPL87r5olp03pWy2iPcLlZnEKZYnjkgcValPauTAqMvH9favEe4cxjvTfF9KhZ67bpMEW75E4H4CnF5qJaczD1z94rASbj/AEf9qVQ+MvqPypVjA/QfgX9IsKx1Jto7k7LdtVIO0yd8yT+Qjij9T0rSaZFA0/ikeEJuXHM85IB2/aIpUqshmZs/Ht5rwsaezY08kDcEBM7iCYG31/KtZa6e19gt69cuwnmDkeGZt/4E2jHvPvNKlVS0gQ3WDS2G2HR27kbiJ2hQQWzsCbaxHRjPVwRA/wDF6siBgTaAgD0ANKlUQ9GXh7VotKGsBW8whwZ752/aqjW9EtKcIJG4AsNzCFgeZpJ+Y80qVTLrKjxAHUOvNZm0FJVXZR5o5I9F/Kqn4r6xc2FFZkG4ztY7iA4wCeOPSu0qqCVkzbowHVvjBrzkm2ASyftsO2yDs2kjzEwT3+kabqvRTpLBvi7lTuAtW0t+YgSdzB27DvSpUvTN0xGg6rvUu6u3+FTdcJMxLBYLD2kVZaW1ba9Is21ja3l3gwSwIndM45pUqlvZSSoM61qIHyifEtopAErCbp/BQselV1xsXbjDc7XHTuF3GD4m2SJAEAcZzNKlUx4VLoIOrXGsbdxCbh5Rt4Y+u3dI9Z/CuXeqXHuW1ZiwELDEkQBIEdh/KuUqqlZNugY6lmB3sWM4LZABJ4H86aLZwJkQxyBGDHAgUqVDMh9ld0z2H8Y/jRun0ksVnlZ/AxA70qVKMy703R1JIUwQjNJEr5RMFQRz9aFsWgVDQoJnMeg9z7UqVCMEpaJMAheOFEY9e/b1pLeiYBEScE5yRSpVhLFLe8Ak4IDR+OPxzRIWPeuUqWYY1z91C39RHaeO+M0qVCMCXs5J9MDA/KotWm3HvFKlT6HhX3qvfhnq7b1ssoIMweCMcH1pUqZcJXTWxz9DxzxWJayz6wuzztvIirGAAcd+xz9aVKvR8P6Web5v3L+v9NMlw984/Gk7GfTH86VKvIe0jUNEyM+3096kCnsxB+1KlVASKfy/r7UxmzHtSpVjHNo9BSpUqxj/2Q=="/>
          <p:cNvSpPr>
            <a:spLocks noChangeAspect="1" noChangeArrowheads="1"/>
          </p:cNvSpPr>
          <p:nvPr/>
        </p:nvSpPr>
        <p:spPr bwMode="auto">
          <a:xfrm>
            <a:off x="155575" y="-898525"/>
            <a:ext cx="4229100" cy="1876425"/>
          </a:xfrm>
          <a:prstGeom prst="rect">
            <a:avLst/>
          </a:prstGeom>
          <a:noFill/>
        </p:spPr>
        <p:txBody>
          <a:bodyPr vert="horz" wrap="square" lIns="91440" tIns="45720" rIns="91440" bIns="45720" numCol="1" anchor="t" anchorCtr="0" compatLnSpc="1">
            <a:prstTxWarp prst="textNoShape">
              <a:avLst/>
            </a:prstTxWarp>
          </a:bodyPr>
          <a:lstStyle/>
          <a:p>
            <a:endParaRPr lang="en-IE"/>
          </a:p>
        </p:txBody>
      </p:sp>
      <p:pic>
        <p:nvPicPr>
          <p:cNvPr id="23558" name="Picture 6" descr="http://media.irishcentral.com/images/MI+Property+bubble+Dublin+Photocall.jpg"/>
          <p:cNvPicPr>
            <a:picLocks noChangeAspect="1" noChangeArrowheads="1"/>
          </p:cNvPicPr>
          <p:nvPr/>
        </p:nvPicPr>
        <p:blipFill>
          <a:blip r:embed="rId2" cstate="print"/>
          <a:srcRect/>
          <a:stretch>
            <a:fillRect/>
          </a:stretch>
        </p:blipFill>
        <p:spPr bwMode="auto">
          <a:xfrm>
            <a:off x="3162652" y="1187748"/>
            <a:ext cx="2323748" cy="1745740"/>
          </a:xfrm>
          <a:prstGeom prst="rect">
            <a:avLst/>
          </a:prstGeom>
          <a:noFill/>
        </p:spPr>
      </p:pic>
      <p:sp>
        <p:nvSpPr>
          <p:cNvPr id="9" name="Rectangle 2"/>
          <p:cNvSpPr txBox="1">
            <a:spLocks noChangeArrowheads="1"/>
          </p:cNvSpPr>
          <p:nvPr/>
        </p:nvSpPr>
        <p:spPr bwMode="auto">
          <a:xfrm>
            <a:off x="0" y="1763812"/>
            <a:ext cx="3103240" cy="2339876"/>
          </a:xfrm>
          <a:prstGeom prst="rect">
            <a:avLst/>
          </a:prstGeom>
          <a:noFill/>
          <a:ln w="9525">
            <a:noFill/>
            <a:miter lim="800000"/>
            <a:headEnd/>
            <a:tailEnd/>
          </a:ln>
        </p:spPr>
        <p:txBody>
          <a:bodyPr vert="horz" wrap="square" lIns="54784" tIns="27392" rIns="54784" bIns="27392" numCol="1" anchor="t" anchorCtr="0" compatLnSpc="1">
            <a:prstTxWarp prst="textNoShape">
              <a:avLst/>
            </a:prstTxWarp>
          </a:bodyPr>
          <a:lstStyle/>
          <a:p>
            <a:pPr marL="204788" marR="0" lvl="0" indent="-204788" algn="l" defTabSz="914400" rtl="0" eaLnBrk="1" fontAlgn="base" latinLnBrk="0" hangingPunct="1">
              <a:lnSpc>
                <a:spcPct val="100000"/>
              </a:lnSpc>
              <a:spcBef>
                <a:spcPct val="20000"/>
              </a:spcBef>
              <a:spcAft>
                <a:spcPct val="0"/>
              </a:spcAft>
              <a:buClrTx/>
              <a:buSzTx/>
              <a:buFontTx/>
              <a:buNone/>
              <a:tabLst/>
              <a:defRPr/>
            </a:pPr>
            <a:r>
              <a:rPr kumimoji="0" lang="en-IE" sz="1200" b="1" i="0" u="none" strike="noStrike" kern="0" cap="none" spc="0" normalizeH="0" baseline="0" noProof="0" dirty="0" smtClean="0">
                <a:ln>
                  <a:noFill/>
                </a:ln>
                <a:solidFill>
                  <a:srgbClr val="00B0F0"/>
                </a:solidFill>
                <a:effectLst/>
                <a:uLnTx/>
                <a:uFillTx/>
                <a:latin typeface="+mn-lt"/>
                <a:ea typeface="+mn-ea"/>
                <a:cs typeface="+mn-cs"/>
              </a:rPr>
              <a:t>	People living in housing built after 2001 are more likely to drive and travel further than those living in older housing</a:t>
            </a:r>
          </a:p>
          <a:p>
            <a:pPr marL="204788" lvl="0" indent="-204788">
              <a:spcBef>
                <a:spcPct val="20000"/>
              </a:spcBef>
              <a:defRPr/>
            </a:pPr>
            <a:endParaRPr lang="en-GB" sz="1400" b="1" kern="0" dirty="0" smtClean="0">
              <a:solidFill>
                <a:srgbClr val="1575B7"/>
              </a:solidFill>
              <a:latin typeface="+mn-lt"/>
            </a:endParaRPr>
          </a:p>
          <a:p>
            <a:pPr marL="204788" marR="0" lvl="0" indent="-204788" algn="l" defTabSz="914400" rtl="0" eaLnBrk="1" fontAlgn="base" latinLnBrk="0" hangingPunct="1">
              <a:lnSpc>
                <a:spcPct val="100000"/>
              </a:lnSpc>
              <a:spcBef>
                <a:spcPct val="20000"/>
              </a:spcBef>
              <a:spcAft>
                <a:spcPct val="0"/>
              </a:spcAft>
              <a:buClrTx/>
              <a:buSzTx/>
              <a:buFontTx/>
              <a:buNone/>
              <a:tabLst/>
              <a:defRPr/>
            </a:pPr>
            <a:r>
              <a:rPr lang="en-IE" sz="1200" b="1" kern="0" dirty="0" smtClean="0">
                <a:solidFill>
                  <a:srgbClr val="1575B7"/>
                </a:solidFill>
                <a:latin typeface="+mn-lt"/>
              </a:rPr>
              <a:t>	“A city region in transition”</a:t>
            </a:r>
          </a:p>
          <a:p>
            <a:pPr marL="204788" marR="0" lvl="0" indent="-204788" algn="l" defTabSz="914400" rtl="0" eaLnBrk="1" fontAlgn="base" latinLnBrk="0" hangingPunct="1">
              <a:lnSpc>
                <a:spcPct val="100000"/>
              </a:lnSpc>
              <a:spcBef>
                <a:spcPct val="20000"/>
              </a:spcBef>
              <a:spcAft>
                <a:spcPct val="0"/>
              </a:spcAft>
              <a:buClrTx/>
              <a:buSzTx/>
              <a:buFontTx/>
              <a:buNone/>
              <a:tabLst/>
              <a:defRPr/>
            </a:pPr>
            <a:endParaRPr lang="en-IE" sz="1200" b="1" kern="0" dirty="0">
              <a:solidFill>
                <a:srgbClr val="1575B7"/>
              </a:solidFill>
              <a:latin typeface="+mn-lt"/>
            </a:endParaRPr>
          </a:p>
          <a:p>
            <a:pPr marL="204788" lvl="0" indent="-204788">
              <a:spcBef>
                <a:spcPct val="20000"/>
              </a:spcBef>
              <a:defRPr/>
            </a:pPr>
            <a:r>
              <a:rPr lang="en-IE" sz="1200" b="1" kern="0" dirty="0" smtClean="0">
                <a:solidFill>
                  <a:srgbClr val="1575B7"/>
                </a:solidFill>
                <a:latin typeface="+mn-lt"/>
              </a:rPr>
              <a:t>	</a:t>
            </a:r>
            <a:r>
              <a:rPr lang="en-IE" sz="1200" b="1" kern="0" dirty="0" smtClean="0">
                <a:solidFill>
                  <a:srgbClr val="00B0F0"/>
                </a:solidFill>
                <a:latin typeface="+mn-lt"/>
              </a:rPr>
              <a:t>1 </a:t>
            </a:r>
            <a:r>
              <a:rPr lang="en-IE" sz="1200" b="1" kern="0" dirty="0">
                <a:solidFill>
                  <a:srgbClr val="00B0F0"/>
                </a:solidFill>
                <a:latin typeface="+mn-lt"/>
              </a:rPr>
              <a:t>in 3 houses nationally built between 1992 and </a:t>
            </a:r>
            <a:r>
              <a:rPr lang="en-IE" sz="1200" b="1" kern="0" dirty="0" smtClean="0">
                <a:solidFill>
                  <a:srgbClr val="00B0F0"/>
                </a:solidFill>
                <a:latin typeface="+mn-lt"/>
              </a:rPr>
              <a:t>2008</a:t>
            </a:r>
            <a:endParaRPr lang="en-IE" sz="1200" b="1" kern="0" dirty="0">
              <a:solidFill>
                <a:srgbClr val="00B0F0"/>
              </a:solidFill>
              <a:latin typeface="+mn-lt"/>
            </a:endParaRPr>
          </a:p>
        </p:txBody>
      </p:sp>
      <p:pic>
        <p:nvPicPr>
          <p:cNvPr id="10" name="Picture 2" descr="http://upload.wikimedia.org/wikipedia/commons/4/41/County_Dublin_at_night_from_Expedition_34.jpg"/>
          <p:cNvPicPr>
            <a:picLocks noChangeAspect="1" noChangeArrowheads="1"/>
          </p:cNvPicPr>
          <p:nvPr/>
        </p:nvPicPr>
        <p:blipFill>
          <a:blip r:embed="rId3" cstate="print"/>
          <a:srcRect/>
          <a:stretch>
            <a:fillRect/>
          </a:stretch>
        </p:blipFill>
        <p:spPr bwMode="auto">
          <a:xfrm rot="5400000">
            <a:off x="2521588" y="1138876"/>
            <a:ext cx="3564012" cy="236561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body" idx="4294967295"/>
          </p:nvPr>
        </p:nvSpPr>
        <p:spPr>
          <a:xfrm>
            <a:off x="0" y="673499"/>
            <a:ext cx="3002280" cy="2153486"/>
          </a:xfrm>
        </p:spPr>
        <p:txBody>
          <a:bodyPr/>
          <a:lstStyle/>
          <a:p>
            <a:pPr eaLnBrk="1" hangingPunct="1">
              <a:lnSpc>
                <a:spcPct val="80000"/>
              </a:lnSpc>
              <a:defRPr/>
            </a:pPr>
            <a:r>
              <a:rPr lang="en-IE" altLang="en-US" sz="1400" b="1" dirty="0" smtClean="0">
                <a:solidFill>
                  <a:schemeClr val="accent4">
                    <a:lumMod val="10000"/>
                  </a:schemeClr>
                </a:solidFill>
              </a:rPr>
              <a:t>Investment in behavioural change programming </a:t>
            </a:r>
          </a:p>
          <a:p>
            <a:pPr eaLnBrk="1" hangingPunct="1">
              <a:lnSpc>
                <a:spcPct val="80000"/>
              </a:lnSpc>
              <a:defRPr/>
            </a:pPr>
            <a:endParaRPr lang="en-IE" altLang="en-US" sz="1400" b="1" dirty="0">
              <a:solidFill>
                <a:schemeClr val="accent4">
                  <a:lumMod val="10000"/>
                </a:schemeClr>
              </a:solidFill>
            </a:endParaRPr>
          </a:p>
          <a:p>
            <a:pPr lvl="1" eaLnBrk="1" hangingPunct="1">
              <a:lnSpc>
                <a:spcPct val="80000"/>
              </a:lnSpc>
              <a:defRPr/>
            </a:pPr>
            <a:r>
              <a:rPr lang="en-IE" altLang="en-US" sz="1200" b="1" dirty="0" smtClean="0">
                <a:solidFill>
                  <a:schemeClr val="accent4">
                    <a:lumMod val="10000"/>
                  </a:schemeClr>
                </a:solidFill>
              </a:rPr>
              <a:t>Evidence-base</a:t>
            </a:r>
          </a:p>
          <a:p>
            <a:pPr lvl="1"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r>
              <a:rPr lang="en-IE" altLang="en-US" sz="1200" b="1" dirty="0" smtClean="0">
                <a:solidFill>
                  <a:schemeClr val="accent4">
                    <a:lumMod val="10000"/>
                  </a:schemeClr>
                </a:solidFill>
              </a:rPr>
              <a:t>Knowledgebase</a:t>
            </a:r>
            <a:endParaRPr lang="en-IE" altLang="en-US" sz="1200" b="1" dirty="0" smtClean="0">
              <a:solidFill>
                <a:schemeClr val="accent4">
                  <a:lumMod val="10000"/>
                </a:schemeClr>
              </a:solidFill>
            </a:endParaRPr>
          </a:p>
          <a:p>
            <a:pPr lvl="1" eaLnBrk="1" hangingPunct="1">
              <a:lnSpc>
                <a:spcPct val="80000"/>
              </a:lnSpc>
              <a:defRPr/>
            </a:pPr>
            <a:endParaRPr lang="en-IE" altLang="en-US" sz="1200" b="1" dirty="0">
              <a:solidFill>
                <a:srgbClr val="FF0000"/>
              </a:solidFill>
            </a:endParaRPr>
          </a:p>
          <a:p>
            <a:pPr lvl="1" eaLnBrk="1" hangingPunct="1">
              <a:lnSpc>
                <a:spcPct val="80000"/>
              </a:lnSpc>
              <a:defRPr/>
            </a:pPr>
            <a:r>
              <a:rPr lang="en-IE" altLang="en-US" sz="1200" b="1" dirty="0" smtClean="0">
                <a:solidFill>
                  <a:schemeClr val="accent4">
                    <a:lumMod val="10000"/>
                  </a:schemeClr>
                </a:solidFill>
              </a:rPr>
              <a:t>Culture of inertia</a:t>
            </a:r>
          </a:p>
          <a:p>
            <a:pPr lvl="1" eaLnBrk="1" hangingPunct="1">
              <a:lnSpc>
                <a:spcPct val="80000"/>
              </a:lnSpc>
              <a:defRPr/>
            </a:pPr>
            <a:endParaRPr lang="en-IE" altLang="en-US" sz="1200" b="1" dirty="0">
              <a:solidFill>
                <a:schemeClr val="accent4">
                  <a:lumMod val="10000"/>
                </a:schemeClr>
              </a:solidFill>
            </a:endParaRPr>
          </a:p>
          <a:p>
            <a:pPr lvl="1" eaLnBrk="1" hangingPunct="1">
              <a:lnSpc>
                <a:spcPct val="80000"/>
              </a:lnSpc>
              <a:defRPr/>
            </a:pPr>
            <a:r>
              <a:rPr lang="en-IE" altLang="en-US" sz="1200" b="1" dirty="0" smtClean="0">
                <a:solidFill>
                  <a:schemeClr val="accent4">
                    <a:lumMod val="10000"/>
                  </a:schemeClr>
                </a:solidFill>
              </a:rPr>
              <a:t>Transport &amp; public health</a:t>
            </a:r>
            <a:endParaRPr lang="en-IE" altLang="en-US" sz="1400" b="1" dirty="0">
              <a:solidFill>
                <a:schemeClr val="accent4">
                  <a:lumMod val="10000"/>
                </a:schemeClr>
              </a:solidFill>
            </a:endParaRPr>
          </a:p>
        </p:txBody>
      </p:sp>
      <p:sp>
        <p:nvSpPr>
          <p:cNvPr id="73732" name="Rectangle 3"/>
          <p:cNvSpPr>
            <a:spLocks noChangeArrowheads="1"/>
          </p:cNvSpPr>
          <p:nvPr/>
        </p:nvSpPr>
        <p:spPr bwMode="auto">
          <a:xfrm>
            <a:off x="0" y="0"/>
            <a:ext cx="5486400" cy="68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GB" altLang="en-US" sz="2400" b="1" dirty="0" smtClean="0">
                <a:solidFill>
                  <a:schemeClr val="accent4">
                    <a:lumMod val="10000"/>
                  </a:schemeClr>
                </a:solidFill>
              </a:rPr>
              <a:t>Things NPF can consider…</a:t>
            </a:r>
            <a:endParaRPr lang="en-GB" altLang="en-US" sz="2400" dirty="0">
              <a:solidFill>
                <a:schemeClr val="accent4">
                  <a:lumMod val="10000"/>
                </a:schemeClr>
              </a:solidFill>
            </a:endParaRPr>
          </a:p>
        </p:txBody>
      </p:sp>
      <p:pic>
        <p:nvPicPr>
          <p:cNvPr id="23556" name="Picture 8"/>
          <p:cNvPicPr>
            <a:picLocks noChangeAspect="1" noChangeArrowheads="1"/>
          </p:cNvPicPr>
          <p:nvPr/>
        </p:nvPicPr>
        <p:blipFill>
          <a:blip r:embed="rId2">
            <a:extLst>
              <a:ext uri="{28A0092B-C50C-407E-A947-70E740481C1C}">
                <a14:useLocalDpi xmlns:a14="http://schemas.microsoft.com/office/drawing/2010/main" val="0"/>
              </a:ext>
            </a:extLst>
          </a:blip>
          <a:srcRect l="33398" t="15504" r="31445" b="2132"/>
          <a:stretch>
            <a:fillRect/>
          </a:stretch>
        </p:blipFill>
        <p:spPr bwMode="auto">
          <a:xfrm>
            <a:off x="3103241" y="656694"/>
            <a:ext cx="2226950" cy="3146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0769" r="30841" b="1833"/>
          <a:stretch>
            <a:fillRect/>
          </a:stretch>
        </p:blipFill>
        <p:spPr bwMode="auto">
          <a:xfrm>
            <a:off x="3103245" y="656694"/>
            <a:ext cx="2226946" cy="313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3108959" y="827708"/>
            <a:ext cx="2221231" cy="730494"/>
          </a:xfrm>
          <a:prstGeom prst="rect">
            <a:avLst/>
          </a:prstGeom>
          <a:noFill/>
          <a:ln w="9525">
            <a:noFill/>
            <a:miter lim="800000"/>
            <a:headEnd/>
            <a:tailEnd/>
          </a:ln>
        </p:spPr>
        <p:txBody>
          <a:bodyPr wrap="square" lIns="54732" tIns="27366" rIns="54732" bIns="27366">
            <a:spAutoFit/>
          </a:bodyPr>
          <a:lstStyle/>
          <a:p>
            <a:pPr algn="r" defTabSz="547060">
              <a:buClr>
                <a:srgbClr val="FFCC00"/>
              </a:buClr>
              <a:defRPr/>
            </a:pPr>
            <a:r>
              <a:rPr lang="en-IE" sz="1100" b="1" dirty="0">
                <a:solidFill>
                  <a:schemeClr val="bg2">
                    <a:lumMod val="50000"/>
                  </a:schemeClr>
                </a:solidFill>
                <a:latin typeface="Arial" panose="020B0604020202020204" pitchFamily="34" charset="0"/>
              </a:rPr>
              <a:t>There are no representatives from the built environment sector on the Healthy Ireland Council</a:t>
            </a:r>
          </a:p>
        </p:txBody>
      </p:sp>
    </p:spTree>
    <p:extLst>
      <p:ext uri="{BB962C8B-B14F-4D97-AF65-F5344CB8AC3E}">
        <p14:creationId xmlns:p14="http://schemas.microsoft.com/office/powerpoint/2010/main" val="34454594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54864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descr="http://www.visualcomplexity.com/vc/images/93_big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4371" y="609155"/>
            <a:ext cx="1646684" cy="131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Oval 2"/>
          <p:cNvSpPr>
            <a:spLocks noChangeArrowheads="1"/>
          </p:cNvSpPr>
          <p:nvPr/>
        </p:nvSpPr>
        <p:spPr bwMode="auto">
          <a:xfrm flipH="1">
            <a:off x="4599013" y="1475780"/>
            <a:ext cx="86677" cy="129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54800" tIns="27400" rIns="54800" bIns="27400"/>
          <a:lstStyle/>
          <a:p>
            <a:pPr eaLnBrk="1" hangingPunct="1"/>
            <a:endParaRPr lang="en-IE" altLang="en-US"/>
          </a:p>
        </p:txBody>
      </p:sp>
      <p:sp>
        <p:nvSpPr>
          <p:cNvPr id="21509" name="Rectangle 3"/>
          <p:cNvSpPr>
            <a:spLocks noChangeArrowheads="1"/>
          </p:cNvSpPr>
          <p:nvPr/>
        </p:nvSpPr>
        <p:spPr bwMode="auto">
          <a:xfrm>
            <a:off x="0" y="0"/>
            <a:ext cx="5486400" cy="68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nchor="ctr"/>
          <a:lstStyle/>
          <a:p>
            <a:pPr eaLnBrk="1" hangingPunct="1"/>
            <a:r>
              <a:rPr lang="en-GB" altLang="en-US" sz="2400" b="1" dirty="0" smtClean="0">
                <a:solidFill>
                  <a:schemeClr val="accent4">
                    <a:lumMod val="10000"/>
                  </a:schemeClr>
                </a:solidFill>
              </a:rPr>
              <a:t>Be ambitious: we </a:t>
            </a:r>
            <a:r>
              <a:rPr lang="en-GB" altLang="en-US" sz="2400" b="1" i="1" dirty="0" smtClean="0">
                <a:solidFill>
                  <a:schemeClr val="accent4">
                    <a:lumMod val="10000"/>
                  </a:schemeClr>
                </a:solidFill>
              </a:rPr>
              <a:t>can</a:t>
            </a:r>
            <a:r>
              <a:rPr lang="en-GB" altLang="en-US" sz="2400" b="1" dirty="0" smtClean="0">
                <a:solidFill>
                  <a:schemeClr val="accent4">
                    <a:lumMod val="10000"/>
                  </a:schemeClr>
                </a:solidFill>
              </a:rPr>
              <a:t> do it</a:t>
            </a:r>
            <a:endParaRPr lang="en-GB" altLang="en-US" sz="2400" dirty="0">
              <a:solidFill>
                <a:schemeClr val="accent4">
                  <a:lumMod val="10000"/>
                </a:schemeClr>
              </a:solidFill>
            </a:endParaRPr>
          </a:p>
        </p:txBody>
      </p:sp>
      <p:sp>
        <p:nvSpPr>
          <p:cNvPr id="21510" name="Rectangle 2"/>
          <p:cNvSpPr txBox="1">
            <a:spLocks noChangeArrowheads="1"/>
          </p:cNvSpPr>
          <p:nvPr/>
        </p:nvSpPr>
        <p:spPr bwMode="auto">
          <a:xfrm>
            <a:off x="0" y="1979836"/>
            <a:ext cx="3952875" cy="21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00" tIns="27400" rIns="54800" bIns="27400"/>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205500" indent="-205500">
              <a:lnSpc>
                <a:spcPct val="80000"/>
              </a:lnSpc>
              <a:spcBef>
                <a:spcPct val="20000"/>
              </a:spcBef>
              <a:buFontTx/>
              <a:buChar char="•"/>
            </a:pPr>
            <a:r>
              <a:rPr lang="en-IE" altLang="en-US" sz="1600" b="1" dirty="0" smtClean="0">
                <a:solidFill>
                  <a:schemeClr val="accent4">
                    <a:lumMod val="10000"/>
                  </a:schemeClr>
                </a:solidFill>
              </a:rPr>
              <a:t>Zurich…</a:t>
            </a:r>
            <a:endParaRPr lang="en-IE" altLang="en-US" sz="1600" b="1" dirty="0">
              <a:solidFill>
                <a:schemeClr val="accent4">
                  <a:lumMod val="10000"/>
                </a:schemeClr>
              </a:solidFill>
            </a:endParaRPr>
          </a:p>
          <a:p>
            <a:pPr marL="445250" lvl="1" indent="-171250">
              <a:lnSpc>
                <a:spcPct val="80000"/>
              </a:lnSpc>
              <a:spcBef>
                <a:spcPct val="20000"/>
              </a:spcBef>
              <a:buFontTx/>
              <a:buChar char="–"/>
            </a:pPr>
            <a:endParaRPr lang="en-IE" altLang="en-US" sz="1400" b="1" dirty="0">
              <a:solidFill>
                <a:schemeClr val="accent4">
                  <a:lumMod val="10000"/>
                </a:schemeClr>
              </a:solidFill>
            </a:endParaRPr>
          </a:p>
          <a:p>
            <a:pPr marL="445250" lvl="1" indent="-171250">
              <a:lnSpc>
                <a:spcPct val="80000"/>
              </a:lnSpc>
              <a:spcBef>
                <a:spcPct val="20000"/>
              </a:spcBef>
              <a:buFontTx/>
              <a:buChar char="–"/>
            </a:pPr>
            <a:r>
              <a:rPr lang="en-IE" altLang="en-US" sz="1400" b="1" dirty="0" smtClean="0">
                <a:solidFill>
                  <a:schemeClr val="accent4">
                    <a:lumMod val="10000"/>
                  </a:schemeClr>
                </a:solidFill>
              </a:rPr>
              <a:t>Is not higher or denser</a:t>
            </a:r>
          </a:p>
          <a:p>
            <a:pPr marL="445250" lvl="1" indent="-171250">
              <a:lnSpc>
                <a:spcPct val="80000"/>
              </a:lnSpc>
              <a:spcBef>
                <a:spcPct val="20000"/>
              </a:spcBef>
              <a:buFontTx/>
              <a:buChar char="–"/>
            </a:pPr>
            <a:endParaRPr lang="en-IE" altLang="en-US" sz="1400" b="1" dirty="0">
              <a:solidFill>
                <a:schemeClr val="accent4">
                  <a:lumMod val="10000"/>
                </a:schemeClr>
              </a:solidFill>
            </a:endParaRPr>
          </a:p>
          <a:p>
            <a:pPr marL="445250" lvl="1" indent="-171250">
              <a:lnSpc>
                <a:spcPct val="80000"/>
              </a:lnSpc>
              <a:spcBef>
                <a:spcPct val="20000"/>
              </a:spcBef>
              <a:buFontTx/>
              <a:buChar char="–"/>
            </a:pPr>
            <a:r>
              <a:rPr lang="en-IE" altLang="en-US" sz="1400" b="1" dirty="0" smtClean="0">
                <a:solidFill>
                  <a:schemeClr val="accent4">
                    <a:lumMod val="10000"/>
                  </a:schemeClr>
                </a:solidFill>
              </a:rPr>
              <a:t>Has no subway</a:t>
            </a:r>
          </a:p>
          <a:p>
            <a:pPr marL="445250" lvl="1" indent="-171250">
              <a:lnSpc>
                <a:spcPct val="80000"/>
              </a:lnSpc>
              <a:spcBef>
                <a:spcPct val="20000"/>
              </a:spcBef>
              <a:buFontTx/>
              <a:buChar char="–"/>
            </a:pPr>
            <a:endParaRPr lang="en-IE" altLang="en-US" sz="1400" b="1" dirty="0">
              <a:solidFill>
                <a:schemeClr val="accent4">
                  <a:lumMod val="10000"/>
                </a:schemeClr>
              </a:solidFill>
            </a:endParaRPr>
          </a:p>
          <a:p>
            <a:pPr marL="445250" lvl="1" indent="-171250">
              <a:lnSpc>
                <a:spcPct val="80000"/>
              </a:lnSpc>
              <a:spcBef>
                <a:spcPct val="20000"/>
              </a:spcBef>
              <a:buFontTx/>
              <a:buChar char="–"/>
            </a:pPr>
            <a:r>
              <a:rPr lang="en-IE" altLang="en-US" sz="1400" b="1" dirty="0" smtClean="0">
                <a:solidFill>
                  <a:schemeClr val="accent4">
                    <a:lumMod val="10000"/>
                  </a:schemeClr>
                </a:solidFill>
              </a:rPr>
              <a:t>Is not  poor</a:t>
            </a:r>
          </a:p>
          <a:p>
            <a:pPr marL="445250" lvl="1" indent="-171250">
              <a:lnSpc>
                <a:spcPct val="80000"/>
              </a:lnSpc>
              <a:spcBef>
                <a:spcPct val="20000"/>
              </a:spcBef>
              <a:buFontTx/>
              <a:buChar char="–"/>
            </a:pPr>
            <a:endParaRPr lang="en-IE" altLang="en-US" sz="1400" b="1" dirty="0">
              <a:solidFill>
                <a:schemeClr val="accent4">
                  <a:lumMod val="10000"/>
                </a:schemeClr>
              </a:solidFill>
            </a:endParaRPr>
          </a:p>
          <a:p>
            <a:pPr marL="445250" lvl="1" indent="-171250">
              <a:lnSpc>
                <a:spcPct val="80000"/>
              </a:lnSpc>
              <a:spcBef>
                <a:spcPct val="20000"/>
              </a:spcBef>
              <a:buFontTx/>
              <a:buChar char="–"/>
            </a:pPr>
            <a:r>
              <a:rPr lang="en-IE" altLang="en-US" sz="1400" b="1" dirty="0" smtClean="0">
                <a:solidFill>
                  <a:schemeClr val="accent4">
                    <a:lumMod val="10000"/>
                  </a:schemeClr>
                </a:solidFill>
              </a:rPr>
              <a:t>50-60% mode share with near complete mobility</a:t>
            </a:r>
            <a:endParaRPr lang="en-IE" altLang="en-US" sz="1400" b="1" dirty="0">
              <a:solidFill>
                <a:schemeClr val="accent4">
                  <a:lumMod val="10000"/>
                </a:schemeClr>
              </a:solidFill>
            </a:endParaRPr>
          </a:p>
        </p:txBody>
      </p:sp>
      <p:pic>
        <p:nvPicPr>
          <p:cNvPr id="7"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1749" r="51872"/>
          <a:stretch/>
        </p:blipFill>
        <p:spPr bwMode="auto">
          <a:xfrm>
            <a:off x="3734371" y="2051844"/>
            <a:ext cx="1646684" cy="159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9736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4"/>
          <p:cNvSpPr>
            <a:spLocks noChangeArrowheads="1"/>
          </p:cNvSpPr>
          <p:nvPr/>
        </p:nvSpPr>
        <p:spPr bwMode="auto">
          <a:xfrm>
            <a:off x="0" y="2627908"/>
            <a:ext cx="5486400" cy="500063"/>
          </a:xfrm>
          <a:prstGeom prst="rect">
            <a:avLst/>
          </a:prstGeom>
          <a:noFill/>
          <a:ln w="9525">
            <a:noFill/>
            <a:miter lim="800000"/>
            <a:headEnd/>
            <a:tailEnd/>
          </a:ln>
        </p:spPr>
        <p:txBody>
          <a:bodyPr lIns="54800" tIns="27400" rIns="54800" bIns="27400"/>
          <a:lstStyle/>
          <a:p>
            <a:pPr algn="ctr" defTabSz="547688">
              <a:spcBef>
                <a:spcPct val="20000"/>
              </a:spcBef>
            </a:pPr>
            <a:r>
              <a:rPr lang="en-GB" sz="1100" b="1" dirty="0" smtClean="0">
                <a:solidFill>
                  <a:srgbClr val="00B0F0"/>
                </a:solidFill>
              </a:rPr>
              <a:t>David O’Connor, DIT </a:t>
            </a:r>
          </a:p>
          <a:p>
            <a:pPr algn="ctr" defTabSz="547688">
              <a:spcBef>
                <a:spcPct val="20000"/>
              </a:spcBef>
            </a:pPr>
            <a:r>
              <a:rPr lang="en-IE" sz="1100" b="1" dirty="0" smtClean="0">
                <a:solidFill>
                  <a:srgbClr val="1575B7"/>
                </a:solidFill>
              </a:rPr>
              <a:t>david.oconnor@dit.ie</a:t>
            </a:r>
            <a:endParaRPr lang="en-IE" sz="1100" b="1" dirty="0">
              <a:solidFill>
                <a:srgbClr val="1575B7"/>
              </a:solidFill>
            </a:endParaRPr>
          </a:p>
        </p:txBody>
      </p:sp>
      <p:sp>
        <p:nvSpPr>
          <p:cNvPr id="83972" name="Rectangle 5"/>
          <p:cNvSpPr>
            <a:spLocks noChangeArrowheads="1"/>
          </p:cNvSpPr>
          <p:nvPr/>
        </p:nvSpPr>
        <p:spPr bwMode="auto">
          <a:xfrm>
            <a:off x="214313" y="1475780"/>
            <a:ext cx="5057775" cy="684212"/>
          </a:xfrm>
          <a:prstGeom prst="rect">
            <a:avLst/>
          </a:prstGeom>
          <a:noFill/>
          <a:ln w="9525">
            <a:noFill/>
            <a:miter lim="800000"/>
            <a:headEnd/>
            <a:tailEnd/>
          </a:ln>
        </p:spPr>
        <p:txBody>
          <a:bodyPr lIns="54800" tIns="27400" rIns="54800" bIns="27400" anchor="ctr"/>
          <a:lstStyle/>
          <a:p>
            <a:pPr algn="ctr" defTabSz="547688"/>
            <a:r>
              <a:rPr lang="en-IE" sz="2400" b="1" dirty="0" smtClean="0">
                <a:solidFill>
                  <a:srgbClr val="1575B7"/>
                </a:solidFill>
              </a:rPr>
              <a:t>Thank you</a:t>
            </a:r>
            <a:endParaRPr lang="en-GB" sz="2400" b="1" dirty="0">
              <a:solidFill>
                <a:srgbClr val="1575B7"/>
              </a:solidFill>
            </a:endParaRPr>
          </a:p>
        </p:txBody>
      </p:sp>
      <p:sp>
        <p:nvSpPr>
          <p:cNvPr id="83974" name="Rectangle 4"/>
          <p:cNvSpPr>
            <a:spLocks noChangeArrowheads="1"/>
          </p:cNvSpPr>
          <p:nvPr/>
        </p:nvSpPr>
        <p:spPr bwMode="auto">
          <a:xfrm>
            <a:off x="0" y="179636"/>
            <a:ext cx="5486400" cy="504056"/>
          </a:xfrm>
          <a:prstGeom prst="rect">
            <a:avLst/>
          </a:prstGeom>
          <a:noFill/>
          <a:ln w="9525">
            <a:noFill/>
            <a:miter lim="800000"/>
            <a:headEnd/>
            <a:tailEnd/>
          </a:ln>
        </p:spPr>
        <p:txBody>
          <a:bodyPr lIns="54800" tIns="27400" rIns="54800" bIns="27400"/>
          <a:lstStyle/>
          <a:p>
            <a:pPr algn="ctr" defTabSz="547688">
              <a:spcBef>
                <a:spcPct val="20000"/>
              </a:spcBef>
            </a:pPr>
            <a:r>
              <a:rPr lang="en-IE" sz="1100" b="1" dirty="0" smtClean="0">
                <a:solidFill>
                  <a:srgbClr val="1575B7"/>
                </a:solidFill>
              </a:rPr>
              <a:t>2016 Regional Studies Association Conference</a:t>
            </a:r>
          </a:p>
          <a:p>
            <a:pPr algn="ctr" defTabSz="547688">
              <a:spcBef>
                <a:spcPct val="20000"/>
              </a:spcBef>
            </a:pPr>
            <a:r>
              <a:rPr lang="en-IE" sz="1100" b="1" dirty="0">
                <a:solidFill>
                  <a:srgbClr val="00B0F0"/>
                </a:solidFill>
              </a:rPr>
              <a:t>NUIG Aras </a:t>
            </a:r>
            <a:r>
              <a:rPr lang="en-IE" sz="1100" b="1" dirty="0" err="1" smtClean="0">
                <a:solidFill>
                  <a:srgbClr val="00B0F0"/>
                </a:solidFill>
              </a:rPr>
              <a:t>na</a:t>
            </a:r>
            <a:r>
              <a:rPr lang="en-IE" sz="1100" b="1" dirty="0" smtClean="0">
                <a:solidFill>
                  <a:srgbClr val="00B0F0"/>
                </a:solidFill>
              </a:rPr>
              <a:t> </a:t>
            </a:r>
            <a:r>
              <a:rPr lang="en-IE" sz="1100" b="1" dirty="0" err="1" smtClean="0">
                <a:solidFill>
                  <a:srgbClr val="00B0F0"/>
                </a:solidFill>
              </a:rPr>
              <a:t>Macleinn</a:t>
            </a:r>
            <a:r>
              <a:rPr lang="en-IE" sz="1100" b="1" dirty="0" smtClean="0">
                <a:solidFill>
                  <a:srgbClr val="00B0F0"/>
                </a:solidFill>
              </a:rPr>
              <a:t>, 9</a:t>
            </a:r>
            <a:r>
              <a:rPr lang="en-IE" sz="1100" b="1" baseline="30000" dirty="0" smtClean="0">
                <a:solidFill>
                  <a:srgbClr val="00B0F0"/>
                </a:solidFill>
              </a:rPr>
              <a:t>th</a:t>
            </a:r>
            <a:r>
              <a:rPr lang="en-IE" sz="1100" b="1" dirty="0" smtClean="0">
                <a:solidFill>
                  <a:srgbClr val="00B0F0"/>
                </a:solidFill>
              </a:rPr>
              <a:t> September 2016</a:t>
            </a:r>
            <a:endParaRPr lang="en-IE" sz="1100" b="1" dirty="0">
              <a:solidFill>
                <a:srgbClr val="00B0F0"/>
              </a:solidFill>
            </a:endParaRPr>
          </a:p>
        </p:txBody>
      </p:sp>
      <p:cxnSp>
        <p:nvCxnSpPr>
          <p:cNvPr id="13" name="Straight Connector 12"/>
          <p:cNvCxnSpPr/>
          <p:nvPr/>
        </p:nvCxnSpPr>
        <p:spPr>
          <a:xfrm>
            <a:off x="186916" y="899716"/>
            <a:ext cx="511256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9520" y="3275980"/>
            <a:ext cx="511256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3210" y="3337692"/>
            <a:ext cx="685187" cy="683692"/>
          </a:xfrm>
          <a:prstGeom prst="rect">
            <a:avLst/>
          </a:prstGeom>
        </p:spPr>
      </p:pic>
    </p:spTree>
    <p:extLst>
      <p:ext uri="{BB962C8B-B14F-4D97-AF65-F5344CB8AC3E}">
        <p14:creationId xmlns:p14="http://schemas.microsoft.com/office/powerpoint/2010/main" val="2211063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07628"/>
            <a:ext cx="5486400" cy="539676"/>
          </a:xfrm>
          <a:prstGeom prst="rect">
            <a:avLst/>
          </a:prstGeom>
          <a:noFill/>
          <a:ln w="9525">
            <a:noFill/>
            <a:miter lim="800000"/>
            <a:headEnd/>
            <a:tailEnd/>
          </a:ln>
        </p:spPr>
        <p:txBody>
          <a:bodyPr lIns="54784" tIns="27392" rIns="54784" bIns="27392" anchor="ctr"/>
          <a:lstStyle/>
          <a:p>
            <a:pPr algn="ctr" defTabSz="547688"/>
            <a:r>
              <a:rPr lang="en-GB" sz="2000" b="1" dirty="0" smtClean="0">
                <a:solidFill>
                  <a:srgbClr val="00B0F0"/>
                </a:solidFill>
              </a:rPr>
              <a:t>increasing </a:t>
            </a:r>
            <a:r>
              <a:rPr lang="en-GB" sz="2000" b="1" u="sng" dirty="0" smtClean="0">
                <a:solidFill>
                  <a:srgbClr val="00B0F0"/>
                </a:solidFill>
              </a:rPr>
              <a:t>carbonisation</a:t>
            </a:r>
            <a:r>
              <a:rPr lang="en-GB" sz="2000" b="1" dirty="0" smtClean="0">
                <a:solidFill>
                  <a:srgbClr val="00B0F0"/>
                </a:solidFill>
              </a:rPr>
              <a:t> / decreasing </a:t>
            </a:r>
            <a:r>
              <a:rPr lang="en-GB" sz="2000" b="1" u="sng" dirty="0" smtClean="0">
                <a:solidFill>
                  <a:srgbClr val="00B0F0"/>
                </a:solidFill>
              </a:rPr>
              <a:t>health</a:t>
            </a:r>
            <a:endParaRPr lang="en-GB" sz="2000" b="1" u="sng" dirty="0">
              <a:solidFill>
                <a:srgbClr val="00B0F0"/>
              </a:solidFill>
            </a:endParaRPr>
          </a:p>
        </p:txBody>
      </p:sp>
      <p:sp>
        <p:nvSpPr>
          <p:cNvPr id="8" name="TextBox 7"/>
          <p:cNvSpPr txBox="1"/>
          <p:nvPr/>
        </p:nvSpPr>
        <p:spPr>
          <a:xfrm>
            <a:off x="2383160" y="3275980"/>
            <a:ext cx="2952328" cy="200055"/>
          </a:xfrm>
          <a:prstGeom prst="rect">
            <a:avLst/>
          </a:prstGeom>
          <a:noFill/>
        </p:spPr>
        <p:txBody>
          <a:bodyPr wrap="square" rtlCol="0">
            <a:spAutoFit/>
          </a:bodyPr>
          <a:lstStyle/>
          <a:p>
            <a:pPr algn="r"/>
            <a:r>
              <a:rPr lang="en-IE" sz="700" b="1" dirty="0" smtClean="0">
                <a:solidFill>
                  <a:srgbClr val="1575B7"/>
                </a:solidFill>
              </a:rPr>
              <a:t>Source: CSO, 2011</a:t>
            </a:r>
            <a:endParaRPr lang="en-IE" sz="1200" b="1" dirty="0">
              <a:solidFill>
                <a:srgbClr val="1575B7"/>
              </a:solidFill>
            </a:endParaRPr>
          </a:p>
        </p:txBody>
      </p:sp>
      <p:pic>
        <p:nvPicPr>
          <p:cNvPr id="1026" name="Picture 2"/>
          <p:cNvPicPr>
            <a:picLocks noChangeAspect="1" noChangeArrowheads="1"/>
          </p:cNvPicPr>
          <p:nvPr/>
        </p:nvPicPr>
        <p:blipFill>
          <a:blip r:embed="rId2" cstate="print"/>
          <a:srcRect l="5825" t="18550" r="4401" b="4643"/>
          <a:stretch>
            <a:fillRect/>
          </a:stretch>
        </p:blipFill>
        <p:spPr bwMode="auto">
          <a:xfrm>
            <a:off x="0" y="755700"/>
            <a:ext cx="5486400" cy="2855495"/>
          </a:xfrm>
          <a:prstGeom prst="rect">
            <a:avLst/>
          </a:prstGeom>
          <a:noFill/>
          <a:ln w="9525">
            <a:noFill/>
            <a:miter lim="800000"/>
            <a:headEnd/>
            <a:tailEnd/>
          </a:ln>
        </p:spPr>
      </p:pic>
      <p:sp>
        <p:nvSpPr>
          <p:cNvPr id="5" name="Rectangle 4"/>
          <p:cNvSpPr>
            <a:spLocks noChangeArrowheads="1"/>
          </p:cNvSpPr>
          <p:nvPr/>
        </p:nvSpPr>
        <p:spPr bwMode="auto">
          <a:xfrm>
            <a:off x="0" y="3564012"/>
            <a:ext cx="5407496" cy="539676"/>
          </a:xfrm>
          <a:prstGeom prst="rect">
            <a:avLst/>
          </a:prstGeom>
          <a:noFill/>
          <a:ln w="9525">
            <a:noFill/>
            <a:miter lim="800000"/>
            <a:headEnd/>
            <a:tailEnd/>
          </a:ln>
        </p:spPr>
        <p:txBody>
          <a:bodyPr lIns="54784" tIns="27392" rIns="54784" bIns="27392" anchor="ctr"/>
          <a:lstStyle/>
          <a:p>
            <a:pPr algn="r" defTabSz="547688"/>
            <a:r>
              <a:rPr lang="en-GB" sz="2000" b="1" dirty="0" smtClean="0">
                <a:solidFill>
                  <a:srgbClr val="1575B7"/>
                </a:solidFill>
              </a:rPr>
              <a:t>... </a:t>
            </a:r>
            <a:r>
              <a:rPr lang="en-GB" sz="2000" b="1" u="sng" dirty="0" smtClean="0">
                <a:solidFill>
                  <a:srgbClr val="1575B7"/>
                </a:solidFill>
              </a:rPr>
              <a:t>Peak</a:t>
            </a:r>
            <a:r>
              <a:rPr lang="en-GB" sz="2000" b="1" dirty="0" smtClean="0">
                <a:solidFill>
                  <a:srgbClr val="1575B7"/>
                </a:solidFill>
              </a:rPr>
              <a:t> focus.</a:t>
            </a:r>
            <a:endParaRPr lang="en-GB" sz="2000" b="1" u="sng" dirty="0">
              <a:solidFill>
                <a:srgbClr val="1575B7"/>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body" idx="4294967295"/>
          </p:nvPr>
        </p:nvSpPr>
        <p:spPr>
          <a:xfrm>
            <a:off x="453346" y="931553"/>
            <a:ext cx="2333059" cy="904851"/>
          </a:xfrm>
        </p:spPr>
        <p:txBody>
          <a:bodyPr/>
          <a:lstStyle/>
          <a:p>
            <a:pPr eaLnBrk="1" hangingPunct="1">
              <a:buFontTx/>
              <a:buNone/>
            </a:pPr>
            <a:r>
              <a:rPr lang="en-US" sz="1200" b="1" dirty="0" smtClean="0">
                <a:solidFill>
                  <a:srgbClr val="00B0F0"/>
                </a:solidFill>
              </a:rPr>
              <a:t>Irish 12yr olds who walked or cycled to school*</a:t>
            </a:r>
          </a:p>
          <a:p>
            <a:pPr lvl="1" eaLnBrk="1" hangingPunct="1">
              <a:buClr>
                <a:srgbClr val="FFC000"/>
              </a:buClr>
            </a:pPr>
            <a:endParaRPr lang="en-US" sz="1000" b="1" dirty="0" smtClean="0">
              <a:solidFill>
                <a:srgbClr val="00B0F0"/>
              </a:solidFill>
            </a:endParaRPr>
          </a:p>
          <a:p>
            <a:pPr lvl="1" eaLnBrk="1" hangingPunct="1">
              <a:buClr>
                <a:srgbClr val="FFC000"/>
              </a:buClr>
            </a:pPr>
            <a:r>
              <a:rPr lang="en-US" sz="1000" b="1" dirty="0" smtClean="0">
                <a:solidFill>
                  <a:srgbClr val="1575B7"/>
                </a:solidFill>
              </a:rPr>
              <a:t>1981:         51%</a:t>
            </a:r>
          </a:p>
          <a:p>
            <a:pPr lvl="1" eaLnBrk="1" hangingPunct="1">
              <a:buClr>
                <a:srgbClr val="FFC000"/>
              </a:buClr>
            </a:pPr>
            <a:endParaRPr lang="en-US" sz="1000" b="1" dirty="0" smtClean="0">
              <a:solidFill>
                <a:srgbClr val="1575B7"/>
              </a:solidFill>
            </a:endParaRPr>
          </a:p>
          <a:p>
            <a:pPr lvl="1" eaLnBrk="1" hangingPunct="1">
              <a:buClr>
                <a:srgbClr val="FFC000"/>
              </a:buClr>
            </a:pPr>
            <a:r>
              <a:rPr lang="en-US" sz="1000" b="1" dirty="0" smtClean="0">
                <a:solidFill>
                  <a:srgbClr val="1575B7"/>
                </a:solidFill>
              </a:rPr>
              <a:t>1991:         44%</a:t>
            </a:r>
          </a:p>
          <a:p>
            <a:pPr lvl="1" eaLnBrk="1" hangingPunct="1">
              <a:buClr>
                <a:srgbClr val="FFC000"/>
              </a:buClr>
            </a:pPr>
            <a:endParaRPr lang="en-US" sz="1000" b="1" dirty="0" smtClean="0">
              <a:solidFill>
                <a:srgbClr val="1575B7"/>
              </a:solidFill>
            </a:endParaRPr>
          </a:p>
          <a:p>
            <a:pPr lvl="1" eaLnBrk="1" hangingPunct="1">
              <a:buClr>
                <a:srgbClr val="FFC000"/>
              </a:buClr>
            </a:pPr>
            <a:r>
              <a:rPr lang="en-IE" sz="1000" b="1" dirty="0" smtClean="0">
                <a:solidFill>
                  <a:srgbClr val="1575B7"/>
                </a:solidFill>
              </a:rPr>
              <a:t>2002:         27%</a:t>
            </a:r>
          </a:p>
          <a:p>
            <a:pPr lvl="1" eaLnBrk="1" hangingPunct="1">
              <a:buClr>
                <a:srgbClr val="FFC000"/>
              </a:buClr>
            </a:pPr>
            <a:endParaRPr lang="en-IE" sz="1000" b="1" dirty="0" smtClean="0">
              <a:solidFill>
                <a:srgbClr val="1575B7"/>
              </a:solidFill>
            </a:endParaRPr>
          </a:p>
          <a:p>
            <a:pPr lvl="1" eaLnBrk="1" hangingPunct="1">
              <a:buClr>
                <a:srgbClr val="FFC000"/>
              </a:buClr>
            </a:pPr>
            <a:r>
              <a:rPr lang="en-IE" sz="1000" b="1" dirty="0" smtClean="0">
                <a:solidFill>
                  <a:srgbClr val="1575B7"/>
                </a:solidFill>
              </a:rPr>
              <a:t>2006:	     25%</a:t>
            </a:r>
          </a:p>
          <a:p>
            <a:pPr lvl="1" eaLnBrk="1" hangingPunct="1">
              <a:buClr>
                <a:srgbClr val="FFC000"/>
              </a:buClr>
            </a:pPr>
            <a:endParaRPr lang="en-IE" sz="1000" b="1" dirty="0" smtClean="0">
              <a:solidFill>
                <a:srgbClr val="1575B7"/>
              </a:solidFill>
            </a:endParaRPr>
          </a:p>
          <a:p>
            <a:pPr lvl="1" eaLnBrk="1" hangingPunct="1">
              <a:buClr>
                <a:srgbClr val="FFC000"/>
              </a:buClr>
            </a:pPr>
            <a:r>
              <a:rPr lang="en-IE" sz="1000" b="1" dirty="0" smtClean="0">
                <a:solidFill>
                  <a:srgbClr val="1575B7"/>
                </a:solidFill>
              </a:rPr>
              <a:t>2011:	     24%</a:t>
            </a:r>
            <a:endParaRPr lang="en-GB" sz="800" dirty="0" smtClean="0">
              <a:solidFill>
                <a:srgbClr val="1575B7"/>
              </a:solidFill>
            </a:endParaRPr>
          </a:p>
          <a:p>
            <a:pPr marL="205500" lvl="1" indent="-205500" eaLnBrk="1" hangingPunct="1">
              <a:buNone/>
            </a:pPr>
            <a:endParaRPr lang="en-IE" sz="700" b="1" dirty="0" smtClean="0">
              <a:solidFill>
                <a:srgbClr val="00B0F0"/>
              </a:solidFill>
            </a:endParaRPr>
          </a:p>
          <a:p>
            <a:pPr marL="205500" lvl="1" indent="-205500" eaLnBrk="1" hangingPunct="1">
              <a:buNone/>
            </a:pPr>
            <a:r>
              <a:rPr lang="en-IE" sz="700" b="1" dirty="0" smtClean="0">
                <a:solidFill>
                  <a:srgbClr val="00B0F0"/>
                </a:solidFill>
              </a:rPr>
              <a:t>* Health Impacts of Transport, Institute of Public Health in Ireland / CSO Census 2011</a:t>
            </a:r>
          </a:p>
        </p:txBody>
      </p:sp>
      <p:pic>
        <p:nvPicPr>
          <p:cNvPr id="15367" name="Picture 11"/>
          <p:cNvPicPr>
            <a:picLocks noChangeAspect="1" noChangeArrowheads="1"/>
          </p:cNvPicPr>
          <p:nvPr/>
        </p:nvPicPr>
        <p:blipFill>
          <a:blip r:embed="rId2" cstate="print"/>
          <a:srcRect l="10872" t="28854" r="49268" b="13909"/>
          <a:stretch>
            <a:fillRect/>
          </a:stretch>
        </p:blipFill>
        <p:spPr bwMode="auto">
          <a:xfrm>
            <a:off x="2872814" y="1965668"/>
            <a:ext cx="1987421" cy="2061552"/>
          </a:xfrm>
          <a:prstGeom prst="rect">
            <a:avLst/>
          </a:prstGeom>
          <a:noFill/>
          <a:ln w="9525">
            <a:noFill/>
            <a:miter lim="800000"/>
            <a:headEnd/>
            <a:tailEnd/>
          </a:ln>
        </p:spPr>
      </p:pic>
      <p:pic>
        <p:nvPicPr>
          <p:cNvPr id="1026" name="Picture 2" descr="https://encrypted-tbn2.gstatic.com/images?q=tbn:ANd9GcQ8OU2gQQSKizw6XWpcHW31MKGxVAih0P4Pr1p4yTRRxizN2wp7"/>
          <p:cNvPicPr>
            <a:picLocks noChangeAspect="1" noChangeArrowheads="1"/>
          </p:cNvPicPr>
          <p:nvPr/>
        </p:nvPicPr>
        <p:blipFill>
          <a:blip r:embed="rId3" cstate="print"/>
          <a:srcRect/>
          <a:stretch>
            <a:fillRect/>
          </a:stretch>
        </p:blipFill>
        <p:spPr bwMode="auto">
          <a:xfrm>
            <a:off x="2872814" y="457584"/>
            <a:ext cx="1987421" cy="1415754"/>
          </a:xfrm>
          <a:prstGeom prst="rect">
            <a:avLst/>
          </a:prstGeom>
          <a:noFill/>
        </p:spPr>
      </p:pic>
      <p:sp>
        <p:nvSpPr>
          <p:cNvPr id="12" name="Rectangle 4"/>
          <p:cNvSpPr>
            <a:spLocks noChangeArrowheads="1"/>
          </p:cNvSpPr>
          <p:nvPr/>
        </p:nvSpPr>
        <p:spPr bwMode="auto">
          <a:xfrm>
            <a:off x="0" y="128227"/>
            <a:ext cx="5486400" cy="329357"/>
          </a:xfrm>
          <a:prstGeom prst="rect">
            <a:avLst/>
          </a:prstGeom>
          <a:noFill/>
          <a:ln w="9525">
            <a:noFill/>
            <a:miter lim="800000"/>
            <a:headEnd/>
            <a:tailEnd/>
          </a:ln>
        </p:spPr>
        <p:txBody>
          <a:bodyPr lIns="54800" tIns="27400" rIns="54800" bIns="27400"/>
          <a:lstStyle/>
          <a:p>
            <a:pPr algn="ctr">
              <a:spcBef>
                <a:spcPct val="20000"/>
              </a:spcBef>
            </a:pPr>
            <a:r>
              <a:rPr lang="en-IE" sz="1400" b="1" dirty="0" smtClean="0">
                <a:solidFill>
                  <a:srgbClr val="1575B7"/>
                </a:solidFill>
              </a:rPr>
              <a:t>…Children’s Mobility is worsening…</a:t>
            </a:r>
          </a:p>
          <a:p>
            <a:pPr algn="ctr">
              <a:spcBef>
                <a:spcPct val="20000"/>
              </a:spcBef>
            </a:pPr>
            <a:r>
              <a:rPr lang="en-GB" b="1" baseline="0" dirty="0">
                <a:solidFill>
                  <a:srgbClr val="00B0F0"/>
                </a:solidFill>
              </a:rPr>
              <a:t/>
            </a:r>
            <a:br>
              <a:rPr lang="en-GB" b="1" baseline="0" dirty="0">
                <a:solidFill>
                  <a:srgbClr val="00B0F0"/>
                </a:solidFill>
              </a:rPr>
            </a:br>
            <a:endParaRPr lang="en-GB" b="1" baseline="0" dirty="0">
              <a:solidFill>
                <a:srgbClr val="00B0F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959267" y="949361"/>
          <a:ext cx="3567866" cy="220496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4"/>
          <p:cNvSpPr>
            <a:spLocks noChangeArrowheads="1"/>
          </p:cNvSpPr>
          <p:nvPr/>
        </p:nvSpPr>
        <p:spPr bwMode="auto">
          <a:xfrm>
            <a:off x="0" y="128227"/>
            <a:ext cx="5486400" cy="329357"/>
          </a:xfrm>
          <a:prstGeom prst="rect">
            <a:avLst/>
          </a:prstGeom>
          <a:noFill/>
          <a:ln w="9525">
            <a:noFill/>
            <a:miter lim="800000"/>
            <a:headEnd/>
            <a:tailEnd/>
          </a:ln>
        </p:spPr>
        <p:txBody>
          <a:bodyPr lIns="54800" tIns="27400" rIns="54800" bIns="27400"/>
          <a:lstStyle/>
          <a:p>
            <a:pPr algn="ctr">
              <a:spcBef>
                <a:spcPct val="20000"/>
              </a:spcBef>
            </a:pPr>
            <a:r>
              <a:rPr lang="en-IE" sz="1400" b="1" dirty="0" smtClean="0">
                <a:solidFill>
                  <a:srgbClr val="1575B7"/>
                </a:solidFill>
              </a:rPr>
              <a:t>…a growing Gender Gap in active travel…</a:t>
            </a:r>
          </a:p>
          <a:p>
            <a:pPr algn="ctr">
              <a:spcBef>
                <a:spcPct val="20000"/>
              </a:spcBef>
            </a:pPr>
            <a:endParaRPr lang="en-IE" sz="1200" dirty="0" smtClean="0"/>
          </a:p>
          <a:p>
            <a:pPr algn="ctr">
              <a:spcBef>
                <a:spcPct val="20000"/>
              </a:spcBef>
            </a:pPr>
            <a:r>
              <a:rPr lang="en-IE" sz="1200" b="1" dirty="0" smtClean="0">
                <a:solidFill>
                  <a:srgbClr val="00B0F0"/>
                </a:solidFill>
              </a:rPr>
              <a:t>Total number of male &amp; female cyclists in State from 1986 to 2006</a:t>
            </a:r>
            <a:r>
              <a:rPr lang="en-GB" b="1" baseline="0" dirty="0">
                <a:solidFill>
                  <a:srgbClr val="00B0F0"/>
                </a:solidFill>
              </a:rPr>
              <a:t/>
            </a:r>
            <a:br>
              <a:rPr lang="en-GB" b="1" baseline="0" dirty="0">
                <a:solidFill>
                  <a:srgbClr val="00B0F0"/>
                </a:solidFill>
              </a:rPr>
            </a:br>
            <a:endParaRPr lang="en-GB" b="1" baseline="0" dirty="0">
              <a:solidFill>
                <a:srgbClr val="00B0F0"/>
              </a:solidFill>
            </a:endParaRPr>
          </a:p>
        </p:txBody>
      </p:sp>
      <p:sp>
        <p:nvSpPr>
          <p:cNvPr id="4" name="TextBox 3"/>
          <p:cNvSpPr txBox="1"/>
          <p:nvPr/>
        </p:nvSpPr>
        <p:spPr>
          <a:xfrm>
            <a:off x="1879104" y="3129047"/>
            <a:ext cx="3326770" cy="470834"/>
          </a:xfrm>
          <a:prstGeom prst="rect">
            <a:avLst/>
          </a:prstGeom>
          <a:noFill/>
        </p:spPr>
        <p:txBody>
          <a:bodyPr wrap="square" lIns="54800" tIns="27400" rIns="54800" bIns="27400" rtlCol="0">
            <a:spAutoFit/>
          </a:bodyPr>
          <a:lstStyle/>
          <a:p>
            <a:r>
              <a:rPr lang="en-IE" sz="900" b="1" dirty="0" smtClean="0">
                <a:solidFill>
                  <a:schemeClr val="bg1"/>
                </a:solidFill>
              </a:rPr>
              <a:t>Overall numbers have dropped from 147,000 to 54,000.</a:t>
            </a:r>
          </a:p>
          <a:p>
            <a:r>
              <a:rPr lang="en-IE" sz="900" b="1" dirty="0" smtClean="0">
                <a:solidFill>
                  <a:schemeClr val="bg1"/>
                </a:solidFill>
              </a:rPr>
              <a:t>Female share has dropped from 37% to 21%.</a:t>
            </a:r>
          </a:p>
          <a:p>
            <a:r>
              <a:rPr lang="en-IE" sz="900" b="1" dirty="0" smtClean="0">
                <a:solidFill>
                  <a:schemeClr val="bg1"/>
                </a:solidFill>
              </a:rPr>
              <a:t>The cycling gender gap is approximately 4:1 in Dublin. </a:t>
            </a:r>
          </a:p>
        </p:txBody>
      </p:sp>
      <p:sp>
        <p:nvSpPr>
          <p:cNvPr id="11" name="TextBox 10"/>
          <p:cNvSpPr txBox="1"/>
          <p:nvPr/>
        </p:nvSpPr>
        <p:spPr>
          <a:xfrm>
            <a:off x="1879104" y="3689193"/>
            <a:ext cx="3283565" cy="193835"/>
          </a:xfrm>
          <a:prstGeom prst="rect">
            <a:avLst/>
          </a:prstGeom>
          <a:noFill/>
        </p:spPr>
        <p:txBody>
          <a:bodyPr wrap="square" lIns="54800" tIns="27400" rIns="54800" bIns="27400" rtlCol="0">
            <a:spAutoFit/>
          </a:bodyPr>
          <a:lstStyle/>
          <a:p>
            <a:r>
              <a:rPr lang="en-IE" sz="900" b="1" dirty="0" smtClean="0">
                <a:solidFill>
                  <a:schemeClr val="bg1"/>
                </a:solidFill>
              </a:rPr>
              <a:t>Source: Mark Geddes, DIT dissertation 2009 </a:t>
            </a:r>
            <a:endParaRPr lang="en-IE" sz="900" b="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body" idx="4294967295"/>
          </p:nvPr>
        </p:nvSpPr>
        <p:spPr>
          <a:xfrm>
            <a:off x="0" y="467668"/>
            <a:ext cx="5486400" cy="3636020"/>
          </a:xfrm>
        </p:spPr>
        <p:txBody>
          <a:bodyPr/>
          <a:lstStyle/>
          <a:p>
            <a:pPr eaLnBrk="1" hangingPunct="1">
              <a:buFontTx/>
              <a:buNone/>
            </a:pPr>
            <a:r>
              <a:rPr lang="en-IE" sz="1000" b="1" dirty="0" smtClean="0">
                <a:solidFill>
                  <a:srgbClr val="1575B7"/>
                </a:solidFill>
              </a:rPr>
              <a:t>“Investing in Our Transport Future”, the Strategic Framework for Investment in Land Transport was published in December 2014 by the Department of Transport, Tourism and Sport.  Its overt intent was to justify renewed investment in transport infrastructure.  But it also included critical review points: -</a:t>
            </a:r>
          </a:p>
          <a:p>
            <a:pPr eaLnBrk="1" hangingPunct="1">
              <a:buFontTx/>
              <a:buNone/>
            </a:pPr>
            <a:endParaRPr lang="en-IE" sz="1000" b="1" dirty="0" smtClean="0">
              <a:solidFill>
                <a:srgbClr val="00B0F0"/>
              </a:solidFill>
            </a:endParaRPr>
          </a:p>
          <a:p>
            <a:pPr eaLnBrk="1" hangingPunct="1"/>
            <a:r>
              <a:rPr lang="en-IE" sz="1000" b="1" dirty="0" smtClean="0">
                <a:solidFill>
                  <a:srgbClr val="00B0F0"/>
                </a:solidFill>
              </a:rPr>
              <a:t>Both the car fleet and commercial vehicle fleets have roughly doubled in size compared to their levels in the early 1990s. </a:t>
            </a:r>
          </a:p>
          <a:p>
            <a:pPr eaLnBrk="1" hangingPunct="1">
              <a:buFontTx/>
              <a:buNone/>
            </a:pPr>
            <a:endParaRPr lang="en-IE" sz="1000" b="1" dirty="0" smtClean="0">
              <a:solidFill>
                <a:srgbClr val="00B0F0"/>
              </a:solidFill>
            </a:endParaRPr>
          </a:p>
          <a:p>
            <a:pPr eaLnBrk="1" hangingPunct="1"/>
            <a:r>
              <a:rPr lang="en-IE" sz="1000" b="1" dirty="0" smtClean="0">
                <a:solidFill>
                  <a:srgbClr val="00B0F0"/>
                </a:solidFill>
              </a:rPr>
              <a:t>The net result is that, for example, there were 1.06 million</a:t>
            </a:r>
          </a:p>
          <a:p>
            <a:pPr eaLnBrk="1" hangingPunct="1">
              <a:buNone/>
            </a:pPr>
            <a:r>
              <a:rPr lang="en-IE" sz="1000" b="1" dirty="0" smtClean="0">
                <a:solidFill>
                  <a:srgbClr val="00B0F0"/>
                </a:solidFill>
              </a:rPr>
              <a:t>	people driving to work in 2011 compared to 440,000 in 1991 </a:t>
            </a:r>
          </a:p>
          <a:p>
            <a:pPr eaLnBrk="1" hangingPunct="1">
              <a:buNone/>
            </a:pPr>
            <a:r>
              <a:rPr lang="en-IE" sz="1000" b="1" dirty="0" smtClean="0">
                <a:solidFill>
                  <a:srgbClr val="00B0F0"/>
                </a:solidFill>
              </a:rPr>
              <a:t>	– an increase of 140%. </a:t>
            </a:r>
          </a:p>
          <a:p>
            <a:pPr eaLnBrk="1" hangingPunct="1">
              <a:buFontTx/>
              <a:buNone/>
            </a:pPr>
            <a:endParaRPr lang="en-IE" sz="1000" b="1" dirty="0" smtClean="0">
              <a:solidFill>
                <a:srgbClr val="00B0F0"/>
              </a:solidFill>
            </a:endParaRPr>
          </a:p>
          <a:p>
            <a:pPr eaLnBrk="1" hangingPunct="1"/>
            <a:r>
              <a:rPr lang="en-IE" sz="1000" b="1" dirty="0" smtClean="0">
                <a:solidFill>
                  <a:srgbClr val="00B0F0"/>
                </a:solidFill>
              </a:rPr>
              <a:t>The census shows that combined mode share for walking, </a:t>
            </a:r>
          </a:p>
          <a:p>
            <a:pPr eaLnBrk="1" hangingPunct="1">
              <a:buNone/>
            </a:pPr>
            <a:r>
              <a:rPr lang="en-IE" sz="1000" b="1" dirty="0" smtClean="0">
                <a:solidFill>
                  <a:srgbClr val="00B0F0"/>
                </a:solidFill>
              </a:rPr>
              <a:t>	cycling and public transport stood at 34% in 1991 and had fallen to 24% by 2011. </a:t>
            </a:r>
          </a:p>
          <a:p>
            <a:pPr eaLnBrk="1" hangingPunct="1">
              <a:buFontTx/>
              <a:buNone/>
            </a:pPr>
            <a:endParaRPr lang="en-IE" sz="1000" b="1" dirty="0" smtClean="0">
              <a:solidFill>
                <a:srgbClr val="00B0F0"/>
              </a:solidFill>
            </a:endParaRPr>
          </a:p>
          <a:p>
            <a:pPr eaLnBrk="1" hangingPunct="1"/>
            <a:r>
              <a:rPr lang="en-IE" sz="1000" b="1" dirty="0" smtClean="0">
                <a:solidFill>
                  <a:srgbClr val="00B0F0"/>
                </a:solidFill>
              </a:rPr>
              <a:t>To put these changes in context</a:t>
            </a:r>
            <a:r>
              <a:rPr lang="en-IE" sz="1000" b="1" dirty="0" smtClean="0">
                <a:solidFill>
                  <a:srgbClr val="1575B7"/>
                </a:solidFill>
              </a:rPr>
              <a:t>, 625,000 more people drove to work in 2011 than in 1991, but there were only 4,300 additional bus commuters</a:t>
            </a:r>
            <a:r>
              <a:rPr lang="en-IE" sz="1000" b="1" dirty="0" smtClean="0">
                <a:solidFill>
                  <a:srgbClr val="00B0F0"/>
                </a:solidFill>
              </a:rPr>
              <a:t>.</a:t>
            </a:r>
          </a:p>
        </p:txBody>
      </p:sp>
      <p:sp>
        <p:nvSpPr>
          <p:cNvPr id="12" name="Rectangle 4"/>
          <p:cNvSpPr>
            <a:spLocks noChangeArrowheads="1"/>
          </p:cNvSpPr>
          <p:nvPr/>
        </p:nvSpPr>
        <p:spPr bwMode="auto">
          <a:xfrm>
            <a:off x="0" y="128227"/>
            <a:ext cx="5486400" cy="329357"/>
          </a:xfrm>
          <a:prstGeom prst="rect">
            <a:avLst/>
          </a:prstGeom>
          <a:noFill/>
          <a:ln w="9525">
            <a:noFill/>
            <a:miter lim="800000"/>
            <a:headEnd/>
            <a:tailEnd/>
          </a:ln>
        </p:spPr>
        <p:txBody>
          <a:bodyPr lIns="54800" tIns="27400" rIns="54800" bIns="27400"/>
          <a:lstStyle/>
          <a:p>
            <a:pPr algn="ctr">
              <a:spcBef>
                <a:spcPct val="20000"/>
              </a:spcBef>
            </a:pPr>
            <a:r>
              <a:rPr lang="en-IE" sz="1400" b="1" dirty="0" smtClean="0">
                <a:solidFill>
                  <a:srgbClr val="1575B7"/>
                </a:solidFill>
              </a:rPr>
              <a:t>DTTAS: “Investing in our Transport Future” Report, 2014</a:t>
            </a:r>
          </a:p>
          <a:p>
            <a:pPr algn="ctr">
              <a:spcBef>
                <a:spcPct val="20000"/>
              </a:spcBef>
            </a:pPr>
            <a:r>
              <a:rPr lang="en-GB" b="1" baseline="0" dirty="0">
                <a:solidFill>
                  <a:srgbClr val="00B0F0"/>
                </a:solidFill>
              </a:rPr>
              <a:t/>
            </a:r>
            <a:br>
              <a:rPr lang="en-GB" b="1" baseline="0" dirty="0">
                <a:solidFill>
                  <a:srgbClr val="00B0F0"/>
                </a:solidFill>
              </a:rPr>
            </a:br>
            <a:endParaRPr lang="en-GB" b="1" baseline="0" dirty="0">
              <a:solidFill>
                <a:srgbClr val="00B0F0"/>
              </a:solidFill>
            </a:endParaRPr>
          </a:p>
        </p:txBody>
      </p:sp>
      <p:pic>
        <p:nvPicPr>
          <p:cNvPr id="4" name="Picture 2" descr="http://img.rasset.ie/00006650-642.jpg"/>
          <p:cNvPicPr>
            <a:picLocks noChangeAspect="1" noChangeArrowheads="1"/>
          </p:cNvPicPr>
          <p:nvPr/>
        </p:nvPicPr>
        <p:blipFill>
          <a:blip r:embed="rId2" cstate="print"/>
          <a:srcRect/>
          <a:stretch>
            <a:fillRect/>
          </a:stretch>
        </p:blipFill>
        <p:spPr bwMode="auto">
          <a:xfrm>
            <a:off x="3895328" y="1619796"/>
            <a:ext cx="1440754" cy="97172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body" idx="4294967295"/>
          </p:nvPr>
        </p:nvSpPr>
        <p:spPr>
          <a:xfrm>
            <a:off x="0" y="467668"/>
            <a:ext cx="5486400" cy="3636020"/>
          </a:xfrm>
        </p:spPr>
        <p:txBody>
          <a:bodyPr/>
          <a:lstStyle/>
          <a:p>
            <a:pPr eaLnBrk="1" hangingPunct="1">
              <a:buFontTx/>
              <a:buNone/>
            </a:pPr>
            <a:r>
              <a:rPr lang="en-IE" sz="1000" b="1" dirty="0" smtClean="0">
                <a:solidFill>
                  <a:srgbClr val="1575B7"/>
                </a:solidFill>
              </a:rPr>
              <a:t>“Investing in Our Transport Future”, the Strategic Framework for Investment in Land Transport was published in December 2014 by the Department of Transport, Tourism and Sport.  Its overt intent was to justify renewed investment in transport infrastructure. </a:t>
            </a:r>
            <a:r>
              <a:rPr lang="en-IE" sz="1000" b="1" dirty="0">
                <a:solidFill>
                  <a:srgbClr val="1575B7"/>
                </a:solidFill>
              </a:rPr>
              <a:t>But it also included critical review points : -</a:t>
            </a:r>
          </a:p>
          <a:p>
            <a:pPr eaLnBrk="1" hangingPunct="1">
              <a:buFontTx/>
              <a:buNone/>
            </a:pPr>
            <a:endParaRPr lang="en-IE" sz="1000" b="1" dirty="0" smtClean="0">
              <a:solidFill>
                <a:srgbClr val="00B0F0"/>
              </a:solidFill>
            </a:endParaRPr>
          </a:p>
          <a:p>
            <a:pPr eaLnBrk="1" hangingPunct="1"/>
            <a:r>
              <a:rPr lang="en-IE" sz="1000" b="1" dirty="0" smtClean="0">
                <a:solidFill>
                  <a:srgbClr val="00B0F0"/>
                </a:solidFill>
              </a:rPr>
              <a:t>“Transport policy has consistently had </a:t>
            </a:r>
            <a:r>
              <a:rPr lang="en-IE" sz="1000" b="1" dirty="0" smtClean="0">
                <a:solidFill>
                  <a:srgbClr val="1575B7"/>
                </a:solidFill>
              </a:rPr>
              <a:t>a stated aim of achieving modal shift away from the car</a:t>
            </a:r>
            <a:r>
              <a:rPr lang="en-IE" sz="1000" b="1" dirty="0" smtClean="0">
                <a:solidFill>
                  <a:srgbClr val="00B0F0"/>
                </a:solidFill>
              </a:rPr>
              <a:t>. </a:t>
            </a:r>
          </a:p>
          <a:p>
            <a:pPr eaLnBrk="1" hangingPunct="1">
              <a:buFontTx/>
              <a:buNone/>
            </a:pPr>
            <a:endParaRPr lang="en-IE" sz="1000" b="1" dirty="0" smtClean="0">
              <a:solidFill>
                <a:srgbClr val="00B0F0"/>
              </a:solidFill>
            </a:endParaRPr>
          </a:p>
          <a:p>
            <a:pPr eaLnBrk="1" hangingPunct="1"/>
            <a:r>
              <a:rPr lang="en-IE" sz="1000" b="1" dirty="0" smtClean="0">
                <a:solidFill>
                  <a:srgbClr val="00B0F0"/>
                </a:solidFill>
              </a:rPr>
              <a:t>This aim has been based on reducing and avoiding the direct costs of congestion, recognising the cost of increasing road capacity to meet ever growing demand, and also recognising that for urban centres, increased road capacity is not an option. </a:t>
            </a:r>
          </a:p>
          <a:p>
            <a:pPr eaLnBrk="1" hangingPunct="1">
              <a:buFontTx/>
              <a:buNone/>
            </a:pPr>
            <a:endParaRPr lang="en-IE" sz="1000" b="1" dirty="0" smtClean="0">
              <a:solidFill>
                <a:srgbClr val="00B0F0"/>
              </a:solidFill>
            </a:endParaRPr>
          </a:p>
          <a:p>
            <a:pPr eaLnBrk="1" hangingPunct="1"/>
            <a:r>
              <a:rPr lang="en-IE" sz="1000" b="1" dirty="0" smtClean="0">
                <a:solidFill>
                  <a:srgbClr val="00B0F0"/>
                </a:solidFill>
              </a:rPr>
              <a:t>In terms of future transport investment, and indeed policy implementation, </a:t>
            </a:r>
            <a:r>
              <a:rPr lang="en-IE" sz="1000" b="1" u="sng" dirty="0" smtClean="0">
                <a:solidFill>
                  <a:srgbClr val="1575B7"/>
                </a:solidFill>
              </a:rPr>
              <a:t>it must be recognised that such aims have not been achieved</a:t>
            </a:r>
            <a:r>
              <a:rPr lang="en-IE" sz="1000" b="1" dirty="0" smtClean="0">
                <a:solidFill>
                  <a:srgbClr val="00B0F0"/>
                </a:solidFill>
              </a:rPr>
              <a:t>; </a:t>
            </a:r>
          </a:p>
          <a:p>
            <a:pPr eaLnBrk="1" hangingPunct="1">
              <a:buFontTx/>
              <a:buNone/>
            </a:pPr>
            <a:endParaRPr lang="en-IE" sz="1000" b="1" dirty="0" smtClean="0">
              <a:solidFill>
                <a:srgbClr val="00B0F0"/>
              </a:solidFill>
            </a:endParaRPr>
          </a:p>
          <a:p>
            <a:pPr eaLnBrk="1" hangingPunct="1"/>
            <a:r>
              <a:rPr lang="en-IE" sz="1000" b="1" dirty="0" smtClean="0">
                <a:solidFill>
                  <a:srgbClr val="00B0F0"/>
                </a:solidFill>
              </a:rPr>
              <a:t>even the most recent trends suggest </a:t>
            </a:r>
            <a:r>
              <a:rPr lang="en-IE" sz="1000" b="1" dirty="0" smtClean="0">
                <a:solidFill>
                  <a:srgbClr val="1575B7"/>
                </a:solidFill>
              </a:rPr>
              <a:t>further growth in car mode share for commuting</a:t>
            </a:r>
            <a:r>
              <a:rPr lang="en-IE" sz="1000" b="1" dirty="0" smtClean="0">
                <a:solidFill>
                  <a:srgbClr val="00B0F0"/>
                </a:solidFill>
              </a:rPr>
              <a:t>.”</a:t>
            </a:r>
            <a:endParaRPr lang="en-IE" sz="400" b="1" dirty="0" smtClean="0">
              <a:solidFill>
                <a:srgbClr val="00B0F0"/>
              </a:solidFill>
            </a:endParaRPr>
          </a:p>
        </p:txBody>
      </p:sp>
      <p:sp>
        <p:nvSpPr>
          <p:cNvPr id="12" name="Rectangle 4"/>
          <p:cNvSpPr>
            <a:spLocks noChangeArrowheads="1"/>
          </p:cNvSpPr>
          <p:nvPr/>
        </p:nvSpPr>
        <p:spPr bwMode="auto">
          <a:xfrm>
            <a:off x="0" y="128227"/>
            <a:ext cx="5486400" cy="329357"/>
          </a:xfrm>
          <a:prstGeom prst="rect">
            <a:avLst/>
          </a:prstGeom>
          <a:noFill/>
          <a:ln w="9525">
            <a:noFill/>
            <a:miter lim="800000"/>
            <a:headEnd/>
            <a:tailEnd/>
          </a:ln>
        </p:spPr>
        <p:txBody>
          <a:bodyPr lIns="54800" tIns="27400" rIns="54800" bIns="27400"/>
          <a:lstStyle/>
          <a:p>
            <a:pPr algn="ctr">
              <a:spcBef>
                <a:spcPct val="20000"/>
              </a:spcBef>
            </a:pPr>
            <a:r>
              <a:rPr lang="en-IE" sz="1400" b="1" dirty="0" smtClean="0">
                <a:solidFill>
                  <a:srgbClr val="1575B7"/>
                </a:solidFill>
              </a:rPr>
              <a:t>DTTAS: “Investing in our Transport Future” Report, 2014</a:t>
            </a:r>
          </a:p>
          <a:p>
            <a:pPr algn="ctr">
              <a:spcBef>
                <a:spcPct val="20000"/>
              </a:spcBef>
            </a:pPr>
            <a:r>
              <a:rPr lang="en-GB" b="1" baseline="0" dirty="0">
                <a:solidFill>
                  <a:srgbClr val="00B0F0"/>
                </a:solidFill>
              </a:rPr>
              <a:t/>
            </a:r>
            <a:br>
              <a:rPr lang="en-GB" b="1" baseline="0" dirty="0">
                <a:solidFill>
                  <a:srgbClr val="00B0F0"/>
                </a:solidFill>
              </a:rPr>
            </a:br>
            <a:endParaRPr lang="en-GB" b="1" baseline="0" dirty="0">
              <a:solidFill>
                <a:srgbClr val="00B0F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4063" t="9609" r="5376" b="19194"/>
          <a:stretch>
            <a:fillRect/>
          </a:stretch>
        </p:blipFill>
        <p:spPr bwMode="auto">
          <a:xfrm>
            <a:off x="0" y="323652"/>
            <a:ext cx="5486400" cy="2623930"/>
          </a:xfrm>
          <a:prstGeom prst="rect">
            <a:avLst/>
          </a:prstGeom>
          <a:noFill/>
          <a:ln w="9525">
            <a:noFill/>
            <a:miter lim="800000"/>
            <a:headEnd/>
            <a:tailEnd/>
          </a:ln>
        </p:spPr>
      </p:pic>
      <p:pic>
        <p:nvPicPr>
          <p:cNvPr id="1028" name="Picture 4"/>
          <p:cNvPicPr>
            <a:picLocks noChangeAspect="1" noChangeArrowheads="1"/>
          </p:cNvPicPr>
          <p:nvPr/>
        </p:nvPicPr>
        <p:blipFill>
          <a:blip r:embed="rId2" cstate="print"/>
          <a:srcRect l="4851" t="80196" r="38450" b="6859"/>
          <a:stretch>
            <a:fillRect/>
          </a:stretch>
        </p:blipFill>
        <p:spPr bwMode="auto">
          <a:xfrm>
            <a:off x="0" y="3203972"/>
            <a:ext cx="5486400" cy="762000"/>
          </a:xfrm>
          <a:prstGeom prst="rect">
            <a:avLst/>
          </a:prstGeom>
          <a:noFill/>
          <a:ln w="9525">
            <a:noFill/>
            <a:miter lim="800000"/>
            <a:headEnd/>
            <a:tailEnd/>
          </a:ln>
        </p:spPr>
      </p:pic>
      <p:sp>
        <p:nvSpPr>
          <p:cNvPr id="6" name="Rectangle 4"/>
          <p:cNvSpPr>
            <a:spLocks noChangeArrowheads="1"/>
          </p:cNvSpPr>
          <p:nvPr/>
        </p:nvSpPr>
        <p:spPr bwMode="auto">
          <a:xfrm>
            <a:off x="0" y="0"/>
            <a:ext cx="5486400" cy="329357"/>
          </a:xfrm>
          <a:prstGeom prst="rect">
            <a:avLst/>
          </a:prstGeom>
          <a:noFill/>
          <a:ln w="9525">
            <a:noFill/>
            <a:miter lim="800000"/>
            <a:headEnd/>
            <a:tailEnd/>
          </a:ln>
        </p:spPr>
        <p:txBody>
          <a:bodyPr lIns="54800" tIns="27400" rIns="54800" bIns="27400"/>
          <a:lstStyle/>
          <a:p>
            <a:pPr>
              <a:spcBef>
                <a:spcPct val="20000"/>
              </a:spcBef>
            </a:pPr>
            <a:r>
              <a:rPr lang="en-IE" sz="1400" b="1" dirty="0" smtClean="0">
                <a:solidFill>
                  <a:srgbClr val="1575B7"/>
                </a:solidFill>
              </a:rPr>
              <a:t>An Taisce press statement 19 Jan 2015…</a:t>
            </a:r>
          </a:p>
          <a:p>
            <a:pPr algn="ctr">
              <a:spcBef>
                <a:spcPct val="20000"/>
              </a:spcBef>
            </a:pPr>
            <a:r>
              <a:rPr lang="en-GB" b="1" baseline="0" dirty="0">
                <a:solidFill>
                  <a:srgbClr val="00B0F0"/>
                </a:solidFill>
              </a:rPr>
              <a:t/>
            </a:r>
            <a:br>
              <a:rPr lang="en-GB" b="1" baseline="0" dirty="0">
                <a:solidFill>
                  <a:srgbClr val="00B0F0"/>
                </a:solidFill>
              </a:rPr>
            </a:br>
            <a:endParaRPr lang="en-GB" b="1" baseline="0" dirty="0">
              <a:solidFill>
                <a:srgbClr val="00B0F0"/>
              </a:solidFill>
            </a:endParaRPr>
          </a:p>
        </p:txBody>
      </p:sp>
      <p:sp>
        <p:nvSpPr>
          <p:cNvPr id="5" name="Rectangle 4"/>
          <p:cNvSpPr>
            <a:spLocks noChangeArrowheads="1"/>
          </p:cNvSpPr>
          <p:nvPr/>
        </p:nvSpPr>
        <p:spPr bwMode="auto">
          <a:xfrm>
            <a:off x="0" y="2195860"/>
            <a:ext cx="5486400" cy="329357"/>
          </a:xfrm>
          <a:prstGeom prst="rect">
            <a:avLst/>
          </a:prstGeom>
          <a:noFill/>
          <a:ln w="9525">
            <a:noFill/>
            <a:miter lim="800000"/>
            <a:headEnd/>
            <a:tailEnd/>
          </a:ln>
        </p:spPr>
        <p:txBody>
          <a:bodyPr lIns="54800" tIns="27400" rIns="54800" bIns="27400"/>
          <a:lstStyle/>
          <a:p>
            <a:pPr>
              <a:spcBef>
                <a:spcPct val="20000"/>
              </a:spcBef>
            </a:pPr>
            <a:r>
              <a:rPr lang="en-IE" sz="1600" b="1" dirty="0" smtClean="0">
                <a:solidFill>
                  <a:srgbClr val="1575B7"/>
                </a:solidFill>
              </a:rPr>
              <a:t>TII Annual Average Daily Traffic flows (AADT) at M50 </a:t>
            </a:r>
            <a:r>
              <a:rPr lang="en-IE" sz="1600" b="1" dirty="0" err="1" smtClean="0">
                <a:solidFill>
                  <a:srgbClr val="1575B7"/>
                </a:solidFill>
              </a:rPr>
              <a:t>westlink</a:t>
            </a:r>
            <a:r>
              <a:rPr lang="en-IE" sz="1600" b="1" dirty="0" smtClean="0">
                <a:solidFill>
                  <a:srgbClr val="1575B7"/>
                </a:solidFill>
              </a:rPr>
              <a:t>:</a:t>
            </a:r>
          </a:p>
          <a:p>
            <a:pPr>
              <a:spcBef>
                <a:spcPct val="20000"/>
              </a:spcBef>
            </a:pPr>
            <a:r>
              <a:rPr lang="en-IE" sz="1400" b="1" dirty="0" smtClean="0">
                <a:solidFill>
                  <a:srgbClr val="1575B7"/>
                </a:solidFill>
              </a:rPr>
              <a:t>		</a:t>
            </a:r>
            <a:r>
              <a:rPr lang="en-IE" sz="1600" b="1" dirty="0" smtClean="0">
                <a:solidFill>
                  <a:srgbClr val="1575B7"/>
                </a:solidFill>
              </a:rPr>
              <a:t>2012: 	110,000</a:t>
            </a:r>
          </a:p>
          <a:p>
            <a:pPr>
              <a:spcBef>
                <a:spcPct val="20000"/>
              </a:spcBef>
            </a:pPr>
            <a:r>
              <a:rPr lang="en-IE" sz="1600" b="1" dirty="0" smtClean="0">
                <a:solidFill>
                  <a:srgbClr val="1575B7"/>
                </a:solidFill>
              </a:rPr>
              <a:t>		2013	112,000</a:t>
            </a:r>
          </a:p>
          <a:p>
            <a:pPr>
              <a:spcBef>
                <a:spcPct val="20000"/>
              </a:spcBef>
            </a:pPr>
            <a:r>
              <a:rPr lang="en-IE" sz="1600" b="1" dirty="0" smtClean="0">
                <a:solidFill>
                  <a:srgbClr val="1575B7"/>
                </a:solidFill>
              </a:rPr>
              <a:t>		2014	117,000</a:t>
            </a:r>
          </a:p>
          <a:p>
            <a:pPr>
              <a:spcBef>
                <a:spcPct val="20000"/>
              </a:spcBef>
            </a:pPr>
            <a:r>
              <a:rPr lang="en-IE" sz="1600" b="1" dirty="0" smtClean="0">
                <a:solidFill>
                  <a:srgbClr val="1575B7"/>
                </a:solidFill>
              </a:rPr>
              <a:t>		2015	122,000</a:t>
            </a:r>
            <a:endParaRPr lang="en-IE" sz="1400" b="1" dirty="0" smtClean="0">
              <a:solidFill>
                <a:srgbClr val="1575B7"/>
              </a:solidFill>
            </a:endParaRPr>
          </a:p>
          <a:p>
            <a:pPr>
              <a:spcBef>
                <a:spcPct val="20000"/>
              </a:spcBef>
            </a:pPr>
            <a:endParaRPr lang="en-IE" sz="1400" b="1" dirty="0" smtClean="0">
              <a:solidFill>
                <a:srgbClr val="1575B7"/>
              </a:solidFill>
            </a:endParaRPr>
          </a:p>
          <a:p>
            <a:pPr algn="ctr">
              <a:spcBef>
                <a:spcPct val="20000"/>
              </a:spcBef>
            </a:pPr>
            <a:r>
              <a:rPr lang="en-GB" b="1" baseline="0" dirty="0">
                <a:solidFill>
                  <a:srgbClr val="00B0F0"/>
                </a:solidFill>
              </a:rPr>
              <a:t/>
            </a:r>
            <a:br>
              <a:rPr lang="en-GB" b="1" baseline="0" dirty="0">
                <a:solidFill>
                  <a:srgbClr val="00B0F0"/>
                </a:solidFill>
              </a:rPr>
            </a:br>
            <a:endParaRPr lang="en-GB" b="1" baseline="0" dirty="0">
              <a:solidFill>
                <a:srgbClr val="00B0F0"/>
              </a:solidFill>
            </a:endParaRPr>
          </a:p>
        </p:txBody>
      </p:sp>
    </p:spTree>
  </p:cSld>
  <p:clrMapOvr>
    <a:masterClrMapping/>
  </p:clrMapOvr>
</p:sld>
</file>

<file path=ppt/theme/theme1.xml><?xml version="1.0" encoding="utf-8"?>
<a:theme xmlns:a="http://schemas.openxmlformats.org/drawingml/2006/main" name="Default Design">
  <a:themeElements>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13752</TotalTime>
  <Words>1245</Words>
  <Application>Microsoft Office PowerPoint</Application>
  <PresentationFormat>Custom</PresentationFormat>
  <Paragraphs>276</Paragraphs>
  <Slides>32</Slides>
  <Notes>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UK Sustainable Travel Towns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Design Plans 2 Local area Plans</dc:title>
  <dc:creator>Dave O'Connor</dc:creator>
  <cp:lastModifiedBy>Administrator</cp:lastModifiedBy>
  <cp:revision>1160</cp:revision>
  <cp:lastPrinted>2016-01-29T11:31:14Z</cp:lastPrinted>
  <dcterms:created xsi:type="dcterms:W3CDTF">2006-12-03T16:19:48Z</dcterms:created>
  <dcterms:modified xsi:type="dcterms:W3CDTF">2016-09-09T06:11:45Z</dcterms:modified>
</cp:coreProperties>
</file>