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5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E7674"/>
    <a:srgbClr val="D5898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3821" y="-16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E005-4E3A-4DF9-B241-697D2B50A13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5C2-58D9-41C2-99CF-E16C2A0624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9663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E005-4E3A-4DF9-B241-697D2B50A13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5C2-58D9-41C2-99CF-E16C2A0624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0239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E005-4E3A-4DF9-B241-697D2B50A13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5C2-58D9-41C2-99CF-E16C2A0624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05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E005-4E3A-4DF9-B241-697D2B50A13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5C2-58D9-41C2-99CF-E16C2A0624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7049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E005-4E3A-4DF9-B241-697D2B50A13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5C2-58D9-41C2-99CF-E16C2A0624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010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E005-4E3A-4DF9-B241-697D2B50A13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5C2-58D9-41C2-99CF-E16C2A0624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268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E005-4E3A-4DF9-B241-697D2B50A13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5C2-58D9-41C2-99CF-E16C2A0624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2549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E005-4E3A-4DF9-B241-697D2B50A13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5C2-58D9-41C2-99CF-E16C2A0624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1155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E005-4E3A-4DF9-B241-697D2B50A13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5C2-58D9-41C2-99CF-E16C2A0624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0562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E005-4E3A-4DF9-B241-697D2B50A13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5C2-58D9-41C2-99CF-E16C2A0624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0650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E005-4E3A-4DF9-B241-697D2B50A13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E5C2-58D9-41C2-99CF-E16C2A0624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0076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E005-4E3A-4DF9-B241-697D2B50A13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0E5C2-58D9-41C2-99CF-E16C2A0624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51231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Ireland’s Next City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Brian Hughes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0419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Case study – picking a winner III: evaluation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GB" sz="2400" dirty="0" smtClean="0"/>
              <a:t>Harmonised EU Measures (HEU):</a:t>
            </a:r>
            <a:endParaRPr lang="en-GB" sz="24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Step </a:t>
            </a:r>
            <a:r>
              <a:rPr lang="en-GB" sz="2400" dirty="0">
                <a:solidFill>
                  <a:srgbClr val="FF0000"/>
                </a:solidFill>
              </a:rPr>
              <a:t>1</a:t>
            </a:r>
            <a:r>
              <a:rPr lang="en-GB" sz="2400" dirty="0"/>
              <a:t>: All grid cells with a density of more than </a:t>
            </a:r>
            <a:r>
              <a:rPr lang="en-GB" sz="2400" dirty="0" smtClean="0"/>
              <a:t>1,500 </a:t>
            </a:r>
            <a:r>
              <a:rPr lang="en-GB" sz="2400" dirty="0"/>
              <a:t>inhabitants per km</a:t>
            </a:r>
            <a:r>
              <a:rPr lang="en-GB" sz="2400" baseline="30000" dirty="0"/>
              <a:t>2</a:t>
            </a:r>
            <a:r>
              <a:rPr lang="en-GB" sz="2400" dirty="0"/>
              <a:t> are </a:t>
            </a:r>
            <a:r>
              <a:rPr lang="en-GB" sz="2400" dirty="0" smtClean="0"/>
              <a:t>selected. </a:t>
            </a:r>
          </a:p>
          <a:p>
            <a:pPr marL="0" lvl="0" indent="0">
              <a:buNone/>
            </a:pPr>
            <a:endParaRPr lang="en-GB" sz="2400" dirty="0"/>
          </a:p>
          <a:p>
            <a:pPr marL="0" lv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Step 2</a:t>
            </a:r>
            <a:r>
              <a:rPr lang="en-GB" sz="2400" dirty="0"/>
              <a:t>: The </a:t>
            </a:r>
            <a:r>
              <a:rPr lang="en-GB" sz="2400" dirty="0" smtClean="0"/>
              <a:t>contiguous </a:t>
            </a:r>
            <a:r>
              <a:rPr lang="en-GB" sz="2400" dirty="0"/>
              <a:t>high-density cells are then clustered, </a:t>
            </a:r>
            <a:r>
              <a:rPr lang="en-GB" sz="2400" dirty="0" smtClean="0"/>
              <a:t>gaps</a:t>
            </a:r>
            <a:r>
              <a:rPr lang="en-GB" sz="2400" baseline="30000" dirty="0"/>
              <a:t> </a:t>
            </a:r>
            <a:r>
              <a:rPr lang="en-GB" sz="2400" dirty="0" smtClean="0"/>
              <a:t>are </a:t>
            </a:r>
            <a:r>
              <a:rPr lang="en-GB" sz="2400" dirty="0"/>
              <a:t>filled and only the clusters with a minimum population of </a:t>
            </a:r>
            <a:r>
              <a:rPr lang="en-GB" sz="2400" dirty="0" smtClean="0"/>
              <a:t>50,000 </a:t>
            </a:r>
            <a:r>
              <a:rPr lang="en-GB" sz="2400" dirty="0"/>
              <a:t>inhabitants </a:t>
            </a:r>
            <a:r>
              <a:rPr lang="en-GB" sz="2400" dirty="0" smtClean="0"/>
              <a:t>are </a:t>
            </a:r>
            <a:r>
              <a:rPr lang="en-GB" sz="2400" dirty="0"/>
              <a:t>kept as an ‘urban </a:t>
            </a:r>
            <a:r>
              <a:rPr lang="en-GB" sz="2400" dirty="0" err="1"/>
              <a:t>center</a:t>
            </a:r>
            <a:r>
              <a:rPr lang="en-GB" sz="2400" dirty="0"/>
              <a:t>’. </a:t>
            </a:r>
            <a:endParaRPr lang="en-GB" sz="2400" dirty="0" smtClean="0"/>
          </a:p>
          <a:p>
            <a:pPr marL="0" lvl="0" indent="0">
              <a:buNone/>
            </a:pPr>
            <a:endParaRPr lang="en-GB" sz="2400" dirty="0"/>
          </a:p>
          <a:p>
            <a:pPr marL="0" lv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Step 3</a:t>
            </a:r>
            <a:r>
              <a:rPr lang="en-GB" sz="2400" dirty="0"/>
              <a:t>: All the municipalities (local administrative units level 2 </a:t>
            </a:r>
            <a:r>
              <a:rPr lang="en-GB" sz="2400" dirty="0" smtClean="0"/>
              <a:t>with </a:t>
            </a:r>
            <a:r>
              <a:rPr lang="en-GB" sz="2400" dirty="0"/>
              <a:t>at least half their population inside the urban </a:t>
            </a:r>
            <a:r>
              <a:rPr lang="en-GB" sz="2400" dirty="0" err="1"/>
              <a:t>center</a:t>
            </a:r>
            <a:r>
              <a:rPr lang="en-GB" sz="2400" dirty="0"/>
              <a:t> are selected as candidates to become part of the </a:t>
            </a:r>
            <a:r>
              <a:rPr lang="en-GB" sz="2400" dirty="0" smtClean="0"/>
              <a:t>city.</a:t>
            </a:r>
          </a:p>
          <a:p>
            <a:pPr marL="0" lvl="0" indent="0">
              <a:buNone/>
            </a:pPr>
            <a:endParaRPr lang="en-GB" sz="2400" dirty="0"/>
          </a:p>
          <a:p>
            <a:pPr marL="0" lv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Step 4</a:t>
            </a:r>
            <a:r>
              <a:rPr lang="en-GB" sz="2400" dirty="0"/>
              <a:t>: The city is defined ensuring that 1) there is a link to the political level, 2) that at least 50 % of the city population lives in an urban </a:t>
            </a:r>
            <a:r>
              <a:rPr lang="en-GB" sz="2400" dirty="0" err="1"/>
              <a:t>center</a:t>
            </a:r>
            <a:r>
              <a:rPr lang="en-GB" sz="2400" dirty="0"/>
              <a:t> and 3) that at least 75 % of the population of the urban </a:t>
            </a:r>
            <a:r>
              <a:rPr lang="en-GB" sz="2400" dirty="0" err="1"/>
              <a:t>center</a:t>
            </a:r>
            <a:r>
              <a:rPr lang="en-GB" sz="2400" dirty="0"/>
              <a:t> lives in a </a:t>
            </a:r>
            <a:r>
              <a:rPr lang="en-GB" sz="2400" dirty="0" smtClean="0"/>
              <a:t>city.</a:t>
            </a:r>
            <a:endParaRPr lang="en-GB" sz="2400" dirty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429371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Case study – picking a winner III: evaluation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GB" sz="2400" dirty="0" smtClean="0"/>
              <a:t>Does the Drogheda v. Dundalk argument conform with the Harmonised EU Measures?</a:t>
            </a:r>
          </a:p>
          <a:p>
            <a:pPr marL="0" lvl="0" indent="0">
              <a:buNone/>
            </a:pPr>
            <a:endParaRPr lang="en-GB" sz="2400" dirty="0"/>
          </a:p>
          <a:p>
            <a:pPr marL="0" lvl="0" indent="0" algn="ctr">
              <a:buNone/>
            </a:pPr>
            <a:r>
              <a:rPr lang="en-GB" sz="2400" dirty="0" smtClean="0"/>
              <a:t>YES for Drogheda - NO for Dundalk</a:t>
            </a:r>
          </a:p>
          <a:p>
            <a:pPr marL="0" lvl="0" indent="0" algn="ctr">
              <a:buNone/>
            </a:pPr>
            <a:endParaRPr lang="en-GB" sz="2400" dirty="0"/>
          </a:p>
          <a:p>
            <a:pPr marL="0" lvl="0" indent="0" algn="ctr">
              <a:buNone/>
            </a:pPr>
            <a:r>
              <a:rPr lang="en-GB" sz="2400" dirty="0" smtClean="0"/>
              <a:t>LESSONS?</a:t>
            </a:r>
          </a:p>
          <a:p>
            <a:pPr marL="0" lvl="0" indent="0">
              <a:buNone/>
            </a:pPr>
            <a:endParaRPr lang="en-GB" sz="2400" dirty="0"/>
          </a:p>
          <a:p>
            <a:pPr marL="457200" lvl="0" indent="-457200">
              <a:buAutoNum type="arabicPeriod"/>
            </a:pPr>
            <a:r>
              <a:rPr lang="en-GB" sz="2400" dirty="0" smtClean="0"/>
              <a:t>Given the evidence, the NPF should confirm Drogheda as Ireland’s next city, 5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, replacing Waterford in population size.</a:t>
            </a:r>
          </a:p>
          <a:p>
            <a:pPr marL="457200" lvl="0" indent="-457200">
              <a:buAutoNum type="arabicPeriod"/>
            </a:pPr>
            <a:r>
              <a:rPr lang="en-GB" sz="2400" dirty="0" smtClean="0"/>
              <a:t>This would complement Lisburn and Newry as cities in NI, strengthening the Dublin/Belfast Corridor.</a:t>
            </a:r>
          </a:p>
          <a:p>
            <a:pPr marL="457200" lvl="0" indent="-457200">
              <a:buAutoNum type="arabicPeriod"/>
            </a:pPr>
            <a:r>
              <a:rPr lang="en-GB" sz="2400" dirty="0" smtClean="0"/>
              <a:t>Increasingly difficult to ignore statistical evidence: time for Ireland to adopt evidence-based policy rather than policy-based evidence..!</a:t>
            </a:r>
            <a:endParaRPr lang="en-GB" sz="2400" dirty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110094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you.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Brian Hughes</a:t>
            </a:r>
          </a:p>
          <a:p>
            <a:endParaRPr lang="en-GB" dirty="0"/>
          </a:p>
          <a:p>
            <a:r>
              <a:rPr lang="en-GB" dirty="0" smtClean="0"/>
              <a:t>Brian.Hughes@dit.ie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6470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Census 2016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Census 2016 is throwing up some surprises some of  which call into question the validity of the BRD approach for Ireland </a:t>
            </a:r>
            <a:r>
              <a:rPr lang="en-GB" sz="1200" dirty="0" smtClean="0"/>
              <a:t>(Appendix 2)</a:t>
            </a:r>
            <a:r>
              <a:rPr lang="en-GB" sz="2800" dirty="0" smtClean="0"/>
              <a:t>.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Theory and evidence points to need to develop regional cities – if not, Dublin will do its own thing </a:t>
            </a:r>
            <a:r>
              <a:rPr lang="en-GB" sz="1200" dirty="0" smtClean="0"/>
              <a:t>(Hughes, 2010)</a:t>
            </a:r>
            <a:r>
              <a:rPr lang="en-GB" sz="2800" dirty="0" smtClean="0"/>
              <a:t>.</a:t>
            </a:r>
          </a:p>
        </p:txBody>
      </p:sp>
      <p:pic>
        <p:nvPicPr>
          <p:cNvPr id="1026" name="Picture 2" descr="C:\Users\lorcan.sirr\Desktop\NSSMap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9855" y="1772816"/>
            <a:ext cx="4049862" cy="428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579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Census 2016 Surprises?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800" dirty="0" smtClean="0"/>
              <a:t>1. We now have not 4, but 5 provinces </a:t>
            </a:r>
            <a:r>
              <a:rPr lang="en-GB" sz="1300" dirty="0" smtClean="0"/>
              <a:t>(Table 1)</a:t>
            </a:r>
            <a:r>
              <a:rPr lang="en-GB" sz="2800" dirty="0"/>
              <a:t>;</a:t>
            </a: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2. c.75% state pop growth = Dublin + Leinster (11);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3. State emigration &lt;6k per annum = 28,558 (not 70k!);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4. Cities now growing faster than their surrounding areas;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5. Different parts of the country are showing huge and unexpected 	natural growth variations; and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6. East (4.68%) v. west (2.11%) growth rates show significant 	differentials (state 3.7%).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411232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4838" y="319088"/>
            <a:ext cx="7934325" cy="62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6084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Lessons for </a:t>
            </a:r>
            <a:r>
              <a:rPr lang="en-GB" sz="2800" u="sng" dirty="0" smtClean="0"/>
              <a:t>strategic planning </a:t>
            </a:r>
            <a:r>
              <a:rPr lang="en-GB" sz="2800" dirty="0" smtClean="0"/>
              <a:t>from Census 2016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sz="2200" dirty="0" smtClean="0"/>
              <a:t>We need a different approach/</a:t>
            </a:r>
            <a:r>
              <a:rPr lang="en-GB" sz="2200" dirty="0" err="1" smtClean="0"/>
              <a:t>mindset</a:t>
            </a:r>
            <a:r>
              <a:rPr lang="en-GB" sz="2200" dirty="0" smtClean="0"/>
              <a:t>.</a:t>
            </a:r>
          </a:p>
          <a:p>
            <a:pPr marL="457200" indent="-457200">
              <a:buAutoNum type="arabicPeriod"/>
            </a:pPr>
            <a:endParaRPr lang="en-GB" sz="2200" dirty="0"/>
          </a:p>
          <a:p>
            <a:pPr marL="457200" indent="-457200">
              <a:buAutoNum type="arabicPeriod"/>
            </a:pPr>
            <a:r>
              <a:rPr lang="en-GB" sz="2200" dirty="0" smtClean="0"/>
              <a:t>For healthy regions, we need to grow (and put resources into) our 	provincial cities.</a:t>
            </a:r>
          </a:p>
          <a:p>
            <a:pPr marL="457200" indent="-457200">
              <a:buAutoNum type="arabicPeriod"/>
            </a:pPr>
            <a:endParaRPr lang="en-GB" sz="2200" dirty="0"/>
          </a:p>
          <a:p>
            <a:pPr marL="457200" indent="-457200">
              <a:buAutoNum type="arabicPeriod"/>
            </a:pPr>
            <a:r>
              <a:rPr lang="en-GB" sz="2200" dirty="0" smtClean="0"/>
              <a:t>Need to accept essential nature of achieving critical mass.</a:t>
            </a:r>
          </a:p>
          <a:p>
            <a:pPr marL="457200" indent="-457200">
              <a:buAutoNum type="arabicPeriod"/>
            </a:pPr>
            <a:endParaRPr lang="en-GB" sz="2200" dirty="0"/>
          </a:p>
          <a:p>
            <a:pPr marL="457200" indent="-457200">
              <a:buAutoNum type="arabicPeriod"/>
            </a:pPr>
            <a:r>
              <a:rPr lang="en-GB" sz="2200" dirty="0" smtClean="0"/>
              <a:t>23 was too many growth centres – fewer locations, and only  winners, need to be chosen based on evidence.</a:t>
            </a:r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How do we pick a winner?</a:t>
            </a:r>
            <a:endParaRPr lang="en-GB" sz="2200" dirty="0"/>
          </a:p>
          <a:p>
            <a:pPr marL="457200" indent="-457200">
              <a:buAutoNum type="arabicPeriod"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xmlns="" val="298774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Case study – picking a winner I: theoretical approach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sz="2200" dirty="0" smtClean="0"/>
              <a:t>Underlying premise/approach needs to be appropriate.</a:t>
            </a:r>
          </a:p>
          <a:p>
            <a:pPr marL="457200" indent="-457200">
              <a:buAutoNum type="arabicPeriod"/>
            </a:pPr>
            <a:endParaRPr lang="en-GB" sz="2200" dirty="0"/>
          </a:p>
          <a:p>
            <a:pPr marL="457200" indent="-457200">
              <a:buAutoNum type="arabicPeriod"/>
            </a:pPr>
            <a:r>
              <a:rPr lang="en-GB" sz="2200" dirty="0" smtClean="0"/>
              <a:t>So, what’s appropriate for Ireland taking into account: sparse population; east v. west differential; our cross-border status; 1</a:t>
            </a:r>
            <a:r>
              <a:rPr lang="en-GB" sz="2200" baseline="30000" dirty="0" smtClean="0"/>
              <a:t>st</a:t>
            </a:r>
            <a:r>
              <a:rPr lang="en-GB" sz="2200" dirty="0" smtClean="0"/>
              <a:t> city / 2</a:t>
            </a:r>
            <a:r>
              <a:rPr lang="en-GB" sz="2200" baseline="30000" dirty="0" smtClean="0"/>
              <a:t>nd</a:t>
            </a:r>
            <a:r>
              <a:rPr lang="en-GB" sz="2200" dirty="0" smtClean="0"/>
              <a:t> city size difference?</a:t>
            </a:r>
          </a:p>
          <a:p>
            <a:pPr marL="457200" indent="-457200">
              <a:buAutoNum type="arabicPeriod"/>
            </a:pPr>
            <a:endParaRPr lang="en-GB" sz="2200" dirty="0"/>
          </a:p>
          <a:p>
            <a:pPr marL="457200" indent="-457200">
              <a:buAutoNum type="arabicPeriod"/>
            </a:pPr>
            <a:r>
              <a:rPr lang="en-GB" sz="2200" dirty="0" smtClean="0"/>
              <a:t>Needs to be based on evidence, not politics.</a:t>
            </a:r>
          </a:p>
          <a:p>
            <a:pPr marL="457200" indent="-457200">
              <a:buAutoNum type="arabicPeriod"/>
            </a:pPr>
            <a:endParaRPr lang="en-GB" sz="2200" dirty="0"/>
          </a:p>
          <a:p>
            <a:pPr marL="457200" indent="-457200">
              <a:buAutoNum type="arabicPeriod"/>
            </a:pPr>
            <a:r>
              <a:rPr lang="en-GB" sz="2200" dirty="0" smtClean="0"/>
              <a:t>Evidence is settlement growth.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xmlns="" val="125512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Case study – picking a winner II: evidence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sz="2200" dirty="0" smtClean="0"/>
              <a:t>NSS selected Dundalk (including Blackrock, Co. Louth = </a:t>
            </a:r>
            <a:r>
              <a:rPr lang="en-GB" sz="2200" dirty="0" smtClean="0">
                <a:solidFill>
                  <a:srgbClr val="FF0000"/>
                </a:solidFill>
              </a:rPr>
              <a:t>c.37k</a:t>
            </a:r>
            <a:r>
              <a:rPr lang="en-GB" sz="2200" dirty="0" smtClean="0"/>
              <a:t>) – Ireland’s second largest town – as the north-eastern gateway.</a:t>
            </a:r>
          </a:p>
          <a:p>
            <a:pPr marL="457200" indent="-457200">
              <a:buAutoNum type="arabicPeriod"/>
            </a:pPr>
            <a:r>
              <a:rPr lang="en-GB" sz="2200" dirty="0" smtClean="0"/>
              <a:t>Drogheda was deemed a ‘service town’ to Dundalk.</a:t>
            </a:r>
          </a:p>
          <a:p>
            <a:pPr marL="457200" indent="-457200">
              <a:buAutoNum type="arabicPeriod"/>
            </a:pPr>
            <a:r>
              <a:rPr lang="en-GB" sz="2200" dirty="0" smtClean="0"/>
              <a:t>However, Drogheda </a:t>
            </a:r>
            <a:r>
              <a:rPr lang="en-GB" sz="2200" dirty="0" err="1" smtClean="0"/>
              <a:t>exc</a:t>
            </a:r>
            <a:r>
              <a:rPr lang="en-GB" sz="2200" dirty="0" smtClean="0"/>
              <a:t> </a:t>
            </a:r>
            <a:r>
              <a:rPr lang="en-GB" sz="2200" dirty="0" err="1" smtClean="0"/>
              <a:t>Laytown</a:t>
            </a:r>
            <a:r>
              <a:rPr lang="en-GB" sz="2200" dirty="0" smtClean="0"/>
              <a:t>-</a:t>
            </a:r>
            <a:r>
              <a:rPr lang="en-GB" sz="2200" dirty="0" err="1" smtClean="0"/>
              <a:t>Bettystown</a:t>
            </a:r>
            <a:r>
              <a:rPr lang="en-GB" sz="2200" dirty="0" smtClean="0"/>
              <a:t>-Mornington (LBM: 35</a:t>
            </a:r>
            <a:r>
              <a:rPr lang="en-GB" sz="2200" baseline="30000" dirty="0" smtClean="0"/>
              <a:t>th</a:t>
            </a:r>
            <a:r>
              <a:rPr lang="en-GB" sz="2200" dirty="0" smtClean="0"/>
              <a:t> largest town, 2011) was/is bigger (at </a:t>
            </a:r>
            <a:r>
              <a:rPr lang="en-GB" sz="2200" dirty="0" smtClean="0">
                <a:solidFill>
                  <a:srgbClr val="FF0000"/>
                </a:solidFill>
              </a:rPr>
              <a:t>c.38k</a:t>
            </a:r>
            <a:r>
              <a:rPr lang="en-GB" sz="2200" dirty="0" smtClean="0"/>
              <a:t>) than Dundalk + Blackrock..!</a:t>
            </a:r>
          </a:p>
          <a:p>
            <a:pPr marL="457200" indent="-457200">
              <a:buAutoNum type="arabicPeriod"/>
            </a:pPr>
            <a:r>
              <a:rPr lang="en-GB" sz="2200" dirty="0" smtClean="0"/>
              <a:t>Despite repeated evidence, danger is that again (NPF) reality of Drogheda’s size will be ignored in favour of Dundalk or Navan?</a:t>
            </a:r>
          </a:p>
          <a:p>
            <a:pPr marL="457200" indent="-457200">
              <a:buAutoNum type="arabicPeriod"/>
            </a:pPr>
            <a:r>
              <a:rPr lang="en-GB" sz="2200" dirty="0" smtClean="0"/>
              <a:t>Nowhere else in Ireland do we have </a:t>
            </a:r>
            <a:r>
              <a:rPr lang="en-GB" sz="2200" dirty="0" smtClean="0">
                <a:solidFill>
                  <a:srgbClr val="FF0000"/>
                </a:solidFill>
              </a:rPr>
              <a:t>2 x 10,000+</a:t>
            </a:r>
            <a:r>
              <a:rPr lang="en-GB" sz="2200" dirty="0" smtClean="0"/>
              <a:t> towns agglomerating side-by-side (Drogheda + LBM). </a:t>
            </a:r>
          </a:p>
          <a:p>
            <a:pPr marL="457200" indent="-457200">
              <a:buAutoNum type="arabicPeriod"/>
            </a:pPr>
            <a:r>
              <a:rPr lang="en-GB" sz="2200" dirty="0" smtClean="0"/>
              <a:t>It would be negligent to ignore this reality in NPF.</a:t>
            </a:r>
          </a:p>
          <a:p>
            <a:pPr marL="457200" indent="-457200">
              <a:buAutoNum type="arabicPeriod"/>
            </a:pP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155198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90108"/>
            <a:ext cx="9144000" cy="575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32656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</a:rPr>
              <a:t>Drogheda-LBM 2011 census Population Spread – OSI Map Grid References</a:t>
            </a:r>
            <a:r>
              <a:rPr lang="en-GB" dirty="0" smtClean="0">
                <a:solidFill>
                  <a:schemeClr val="bg1"/>
                </a:solidFill>
              </a:rPr>
              <a:t>: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411760" y="1844824"/>
            <a:ext cx="3312368" cy="33123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436096" y="2736303"/>
            <a:ext cx="2853059" cy="25922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Left-Right Arrow 3"/>
          <p:cNvSpPr/>
          <p:nvPr/>
        </p:nvSpPr>
        <p:spPr>
          <a:xfrm rot="782593">
            <a:off x="4253014" y="3327100"/>
            <a:ext cx="2736304" cy="864096"/>
          </a:xfrm>
          <a:prstGeom prst="leftRightArrow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3817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90108"/>
            <a:ext cx="9144000" cy="575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32656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</a:rPr>
              <a:t>Drogheda-LBM 2016? census Population Spread – OSI Map Grid References</a:t>
            </a:r>
            <a:r>
              <a:rPr lang="en-GB" dirty="0" smtClean="0">
                <a:solidFill>
                  <a:schemeClr val="bg1"/>
                </a:solidFill>
              </a:rPr>
              <a:t>: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2160" y="3429000"/>
            <a:ext cx="1656184" cy="1440160"/>
          </a:xfrm>
          <a:prstGeom prst="rect">
            <a:avLst/>
          </a:prstGeom>
          <a:solidFill>
            <a:srgbClr val="FF0000">
              <a:alpha val="3300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355976" y="3140968"/>
            <a:ext cx="1656184" cy="1440160"/>
          </a:xfrm>
          <a:prstGeom prst="rect">
            <a:avLst/>
          </a:prstGeom>
          <a:solidFill>
            <a:srgbClr val="FF0000">
              <a:alpha val="3300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411760" y="1844824"/>
            <a:ext cx="3312368" cy="33123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436096" y="2736303"/>
            <a:ext cx="2853059" cy="25922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eft-Right Arrow 12"/>
          <p:cNvSpPr/>
          <p:nvPr/>
        </p:nvSpPr>
        <p:spPr>
          <a:xfrm rot="782593">
            <a:off x="4253014" y="3327100"/>
            <a:ext cx="2736304" cy="864096"/>
          </a:xfrm>
          <a:prstGeom prst="leftRightArrow">
            <a:avLst/>
          </a:prstGeom>
          <a:solidFill>
            <a:schemeClr val="accent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061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492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Ireland’s Next City</vt:lpstr>
      <vt:lpstr>Census 2016</vt:lpstr>
      <vt:lpstr>Census 2016 Surprises?</vt:lpstr>
      <vt:lpstr>Slide 4</vt:lpstr>
      <vt:lpstr>Lessons for strategic planning from Census 2016</vt:lpstr>
      <vt:lpstr>Case study – picking a winner I: theoretical approach</vt:lpstr>
      <vt:lpstr>Case study – picking a winner II: evidence</vt:lpstr>
      <vt:lpstr>Slide 8</vt:lpstr>
      <vt:lpstr>Slide 9</vt:lpstr>
      <vt:lpstr>Case study – picking a winner III: evaluation</vt:lpstr>
      <vt:lpstr>Case study – picking a winner III: evaluation</vt:lpstr>
      <vt:lpstr>Thank you.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Ireland’s Next City</dc:title>
  <dc:creator>Lorcan Sirr</dc:creator>
  <cp:lastModifiedBy>anon</cp:lastModifiedBy>
  <cp:revision>10</cp:revision>
  <dcterms:created xsi:type="dcterms:W3CDTF">2016-09-06T11:03:14Z</dcterms:created>
  <dcterms:modified xsi:type="dcterms:W3CDTF">2016-09-13T08:23:20Z</dcterms:modified>
</cp:coreProperties>
</file>