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4" r:id="rId2"/>
    <p:sldId id="315" r:id="rId3"/>
    <p:sldId id="270" r:id="rId4"/>
    <p:sldId id="318" r:id="rId5"/>
    <p:sldId id="319" r:id="rId6"/>
    <p:sldId id="322" r:id="rId7"/>
    <p:sldId id="332" r:id="rId8"/>
    <p:sldId id="307" r:id="rId9"/>
    <p:sldId id="323" r:id="rId10"/>
    <p:sldId id="326" r:id="rId11"/>
    <p:sldId id="324" r:id="rId12"/>
    <p:sldId id="325" r:id="rId13"/>
    <p:sldId id="327" r:id="rId14"/>
    <p:sldId id="328" r:id="rId15"/>
    <p:sldId id="329" r:id="rId16"/>
    <p:sldId id="321" r:id="rId17"/>
    <p:sldId id="331" r:id="rId18"/>
    <p:sldId id="334" r:id="rId19"/>
    <p:sldId id="317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67634" autoAdjust="0"/>
  </p:normalViewPr>
  <p:slideViewPr>
    <p:cSldViewPr>
      <p:cViewPr varScale="1">
        <p:scale>
          <a:sx n="82" d="100"/>
          <a:sy n="82" d="100"/>
        </p:scale>
        <p:origin x="-278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2D7F6-B094-498F-9673-4D4F5374E511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D74C-C063-4B38-83E2-760A674F483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47383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8D759-A0B9-47D7-B4C0-4327F8293B26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D1A8-5465-40A0-A4BE-429ABF18FAC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381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D1A8-5465-40A0-A4BE-429ABF18FAC7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08875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D1A8-5465-40A0-A4BE-429ABF18FAC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9004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D1A8-5465-40A0-A4BE-429ABF18FAC7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48410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D1A8-5465-40A0-A4BE-429ABF18FAC7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7758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D1A8-5465-40A0-A4BE-429ABF18FAC7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2413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D1A8-5465-40A0-A4BE-429ABF18FAC7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2320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ED1A8-5465-40A0-A4BE-429ABF18FAC7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73418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3776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1435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9458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94296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6092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654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90274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628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00800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12544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2487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8349-3D2D-4636-BA4B-F63FCD708EDF}" type="datetimeFigureOut">
              <a:rPr lang="en-IE" smtClean="0"/>
              <a:pPr/>
              <a:t>13/09/2016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27E7-06CE-4634-AC73-2089FB5F54BA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0137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lica Pro Regular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lica Pro Regular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lica Pro Regular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lica Pro Regular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lica Pro Regular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758057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/>
              <a:t>Tailoring approaches to creative sector development in peripheral European regions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882801"/>
            <a:ext cx="7772400" cy="2994471"/>
          </a:xfrm>
        </p:spPr>
        <p:txBody>
          <a:bodyPr>
            <a:noAutofit/>
          </a:bodyPr>
          <a:lstStyle/>
          <a:p>
            <a:pPr algn="l"/>
            <a:endParaRPr lang="en-IE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en-I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Dr.</a:t>
            </a:r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Aisling Murtagh </a:t>
            </a:r>
            <a:endParaRPr lang="en-IE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en-IE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</a:t>
            </a:r>
            <a:r>
              <a:rPr lang="en-I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r>
              <a:rPr lang="en-I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Patrick </a:t>
            </a:r>
            <a:r>
              <a:rPr lang="en-IE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Collins</a:t>
            </a:r>
            <a:endParaRPr lang="en-IE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endParaRPr lang="en-IE" sz="24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en-IE" sz="2400" dirty="0" smtClean="0">
                <a:solidFill>
                  <a:schemeClr val="tx1"/>
                </a:solidFill>
                <a:latin typeface="+mn-lt"/>
              </a:rPr>
              <a:t>Whitaker Institute &amp; School </a:t>
            </a:r>
            <a:r>
              <a:rPr lang="en-IE" sz="2400" dirty="0">
                <a:solidFill>
                  <a:schemeClr val="tx1"/>
                </a:solidFill>
                <a:latin typeface="+mn-lt"/>
              </a:rPr>
              <a:t>of Geography and </a:t>
            </a:r>
            <a:r>
              <a:rPr lang="en-IE" sz="2400" dirty="0" smtClean="0">
                <a:solidFill>
                  <a:schemeClr val="tx1"/>
                </a:solidFill>
                <a:latin typeface="+mn-lt"/>
              </a:rPr>
              <a:t>Archaeology</a:t>
            </a:r>
          </a:p>
          <a:p>
            <a:pPr algn="l"/>
            <a:r>
              <a:rPr lang="en-IE" sz="2400" dirty="0" smtClean="0">
                <a:solidFill>
                  <a:schemeClr val="tx1"/>
                </a:solidFill>
                <a:latin typeface="+mn-lt"/>
              </a:rPr>
              <a:t>National </a:t>
            </a:r>
            <a:r>
              <a:rPr lang="en-IE" sz="2400" dirty="0">
                <a:solidFill>
                  <a:schemeClr val="tx1"/>
                </a:solidFill>
                <a:latin typeface="+mn-lt"/>
              </a:rPr>
              <a:t>University of Ireland, Galway</a:t>
            </a:r>
          </a:p>
          <a:p>
            <a:pPr algn="l"/>
            <a:endParaRPr lang="en-IE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237312"/>
            <a:ext cx="1170533" cy="3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183159"/>
            <a:ext cx="13144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34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8" y="908720"/>
            <a:ext cx="42509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/>
              <a:t>Craft and Design entrepreneurs in </a:t>
            </a:r>
            <a:r>
              <a:rPr lang="en-IE" dirty="0" err="1"/>
              <a:t>Akureyri</a:t>
            </a:r>
            <a:r>
              <a:rPr lang="en-IE" dirty="0"/>
              <a:t>, Iceland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281" y="823192"/>
            <a:ext cx="4038600" cy="262829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128" y="4826810"/>
            <a:ext cx="4038600" cy="112183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001" y="2479487"/>
            <a:ext cx="1617573" cy="22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822" y="3545087"/>
            <a:ext cx="3927518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65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2" cy="1859806"/>
          </a:xfrm>
        </p:spPr>
        <p:txBody>
          <a:bodyPr>
            <a:noAutofit/>
          </a:bodyPr>
          <a:lstStyle/>
          <a:p>
            <a:r>
              <a:rPr lang="en-IE" sz="2800" dirty="0"/>
              <a:t>Craft and Design entrepreneurs in </a:t>
            </a:r>
            <a:r>
              <a:rPr lang="en-IE" sz="2800" dirty="0" err="1"/>
              <a:t>Akureyri</a:t>
            </a:r>
            <a:r>
              <a:rPr lang="en-IE" sz="2800" dirty="0"/>
              <a:t>, Iceland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052736"/>
            <a:ext cx="5554960" cy="5073427"/>
          </a:xfrm>
        </p:spPr>
        <p:txBody>
          <a:bodyPr/>
          <a:lstStyle/>
          <a:p>
            <a:r>
              <a:rPr lang="en-IE" dirty="0">
                <a:latin typeface="+mn-lt"/>
              </a:rPr>
              <a:t>Products with strong place attachment</a:t>
            </a:r>
          </a:p>
          <a:p>
            <a:r>
              <a:rPr lang="en-IE" dirty="0">
                <a:latin typeface="+mn-lt"/>
              </a:rPr>
              <a:t>Local, national and international suppliers and consumers</a:t>
            </a:r>
          </a:p>
          <a:p>
            <a:r>
              <a:rPr lang="en-IE" dirty="0">
                <a:latin typeface="+mn-lt"/>
              </a:rPr>
              <a:t>Tourism growth has provided boost</a:t>
            </a:r>
          </a:p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76872"/>
            <a:ext cx="2247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64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Implications for craft and design in peripheral regions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Play </a:t>
            </a:r>
            <a:r>
              <a:rPr lang="en-GB" dirty="0" smtClean="0">
                <a:latin typeface="+mn-lt"/>
              </a:rPr>
              <a:t>to </a:t>
            </a:r>
            <a:r>
              <a:rPr lang="en-GB" dirty="0">
                <a:latin typeface="+mn-lt"/>
              </a:rPr>
              <a:t>strengths </a:t>
            </a:r>
          </a:p>
          <a:p>
            <a:pPr lvl="2"/>
            <a:r>
              <a:rPr lang="en-GB" dirty="0">
                <a:latin typeface="+mn-lt"/>
              </a:rPr>
              <a:t>Culture, heritage and nature a </a:t>
            </a:r>
            <a:r>
              <a:rPr lang="en-GB" dirty="0" smtClean="0">
                <a:latin typeface="+mn-lt"/>
              </a:rPr>
              <a:t>resource</a:t>
            </a:r>
          </a:p>
          <a:p>
            <a:pPr lvl="2"/>
            <a:r>
              <a:rPr lang="en-GB" dirty="0" smtClean="0">
                <a:latin typeface="+mn-lt"/>
              </a:rPr>
              <a:t>Strong </a:t>
            </a:r>
            <a:r>
              <a:rPr lang="en-GB" dirty="0">
                <a:latin typeface="+mn-lt"/>
              </a:rPr>
              <a:t>connection to peripheral </a:t>
            </a:r>
            <a:r>
              <a:rPr lang="en-GB" dirty="0" smtClean="0">
                <a:latin typeface="+mn-lt"/>
              </a:rPr>
              <a:t>place</a:t>
            </a:r>
          </a:p>
          <a:p>
            <a:pPr lvl="3"/>
            <a:r>
              <a:rPr lang="en-GB" dirty="0" smtClean="0">
                <a:latin typeface="+mn-lt"/>
              </a:rPr>
              <a:t>‘aesthetic </a:t>
            </a:r>
            <a:r>
              <a:rPr lang="en-GB" dirty="0">
                <a:latin typeface="+mn-lt"/>
              </a:rPr>
              <a:t>consumption’ (Anderson, 2000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Don’t try to become the core, but stay connected </a:t>
            </a:r>
          </a:p>
          <a:p>
            <a:pPr lvl="2"/>
            <a:r>
              <a:rPr lang="en-GB" dirty="0">
                <a:latin typeface="+mn-lt"/>
              </a:rPr>
              <a:t>local, regional, national and international </a:t>
            </a:r>
            <a:r>
              <a:rPr lang="en-GB" dirty="0" smtClean="0">
                <a:latin typeface="+mn-lt"/>
              </a:rPr>
              <a:t>connections</a:t>
            </a:r>
          </a:p>
          <a:p>
            <a:pPr lvl="3"/>
            <a:r>
              <a:rPr lang="en-GB" dirty="0" smtClean="0">
                <a:latin typeface="+mn-lt"/>
              </a:rPr>
              <a:t>Need for better </a:t>
            </a:r>
            <a:r>
              <a:rPr lang="en-GB" dirty="0">
                <a:latin typeface="+mn-lt"/>
              </a:rPr>
              <a:t>economic </a:t>
            </a:r>
            <a:r>
              <a:rPr lang="en-GB" dirty="0" smtClean="0">
                <a:latin typeface="+mn-lt"/>
              </a:rPr>
              <a:t>integration in peripheral regions (</a:t>
            </a:r>
            <a:r>
              <a:rPr lang="de-DE" dirty="0">
                <a:latin typeface="+mn-lt"/>
              </a:rPr>
              <a:t>Mayer, Habersetzer and </a:t>
            </a:r>
            <a:r>
              <a:rPr lang="de-DE" dirty="0" smtClean="0">
                <a:latin typeface="+mn-lt"/>
              </a:rPr>
              <a:t>Meili, 2016; </a:t>
            </a:r>
            <a:r>
              <a:rPr lang="en-GB" dirty="0">
                <a:latin typeface="+mn-lt"/>
              </a:rPr>
              <a:t>Courtney et </a:t>
            </a:r>
            <a:r>
              <a:rPr lang="en-GB" dirty="0" smtClean="0">
                <a:latin typeface="+mn-lt"/>
              </a:rPr>
              <a:t>al.,2007)</a:t>
            </a:r>
          </a:p>
          <a:p>
            <a:pPr lvl="4"/>
            <a:r>
              <a:rPr lang="en-GB" dirty="0" smtClean="0">
                <a:latin typeface="+mn-lt"/>
              </a:rPr>
              <a:t>local </a:t>
            </a:r>
          </a:p>
          <a:p>
            <a:pPr lvl="4"/>
            <a:r>
              <a:rPr lang="en-GB" dirty="0" smtClean="0">
                <a:latin typeface="+mn-lt"/>
              </a:rPr>
              <a:t>rural-urban</a:t>
            </a:r>
          </a:p>
          <a:p>
            <a:pPr lvl="4"/>
            <a:r>
              <a:rPr lang="en-GB" dirty="0" smtClean="0">
                <a:latin typeface="+mn-lt"/>
              </a:rPr>
              <a:t>Core –periphery </a:t>
            </a:r>
            <a:endParaRPr lang="en-GB" dirty="0">
              <a:latin typeface="+mn-lt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55191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2002234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Cooperative culture in </a:t>
            </a:r>
            <a:r>
              <a:rPr lang="en-IE" b="1" dirty="0" smtClean="0"/>
              <a:t>Mid-Sweden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5261264" cy="403244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E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000" dirty="0" smtClean="0">
                <a:latin typeface="+mn-lt"/>
              </a:rPr>
              <a:t>Non profit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000" dirty="0" smtClean="0">
                <a:latin typeface="+mn-lt"/>
              </a:rPr>
              <a:t>8 members (design, craft, artisan food)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000" dirty="0">
                <a:latin typeface="+mn-lt"/>
              </a:rPr>
              <a:t>Retail outlet in </a:t>
            </a:r>
            <a:r>
              <a:rPr lang="en-IE" sz="3000" dirty="0" smtClean="0">
                <a:latin typeface="+mn-lt"/>
              </a:rPr>
              <a:t>Sundsvall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000" dirty="0" smtClean="0">
                <a:latin typeface="+mn-lt"/>
              </a:rPr>
              <a:t>Exhibition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000" dirty="0" smtClean="0">
                <a:latin typeface="+mn-lt"/>
              </a:rPr>
              <a:t>Open to non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000" dirty="0" smtClean="0">
                <a:latin typeface="+mn-lt"/>
              </a:rPr>
              <a:t>Networks – production &amp; consumption, </a:t>
            </a:r>
            <a:r>
              <a:rPr lang="en-IE" sz="3000" dirty="0" err="1" smtClean="0">
                <a:latin typeface="+mn-lt"/>
              </a:rPr>
              <a:t>enterpreneurs</a:t>
            </a:r>
            <a:endParaRPr lang="en-IE" sz="3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 smtClean="0"/>
          </a:p>
          <a:p>
            <a:endParaRPr lang="en-I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464" y="2276872"/>
            <a:ext cx="2963466" cy="3951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45845"/>
            <a:ext cx="1905000" cy="1581150"/>
          </a:xfrm>
        </p:spPr>
      </p:pic>
    </p:spTree>
    <p:extLst>
      <p:ext uri="{BB962C8B-B14F-4D97-AF65-F5344CB8AC3E}">
        <p14:creationId xmlns:p14="http://schemas.microsoft.com/office/powerpoint/2010/main" xmlns="" val="371473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570186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Cooperative culture in </a:t>
            </a:r>
            <a:r>
              <a:rPr lang="en-IE" b="1" dirty="0" smtClean="0"/>
              <a:t>Mid-Sweden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9759"/>
            <a:ext cx="3250704" cy="4708525"/>
          </a:xfrm>
        </p:spPr>
        <p:txBody>
          <a:bodyPr>
            <a:normAutofit/>
          </a:bodyPr>
          <a:lstStyle/>
          <a:p>
            <a:endParaRPr lang="en-IE" dirty="0" smtClean="0">
              <a:latin typeface="+mn-lt"/>
            </a:endParaRPr>
          </a:p>
          <a:p>
            <a:r>
              <a:rPr lang="en-IE" dirty="0" smtClean="0">
                <a:latin typeface="+mn-lt"/>
              </a:rPr>
              <a:t>Local art showroom </a:t>
            </a:r>
            <a:r>
              <a:rPr lang="en-IE" dirty="0">
                <a:latin typeface="+mn-lt"/>
              </a:rPr>
              <a:t>in </a:t>
            </a:r>
            <a:r>
              <a:rPr lang="en-IE" dirty="0" smtClean="0">
                <a:latin typeface="+mn-lt"/>
              </a:rPr>
              <a:t>Sundsvall and online shop</a:t>
            </a:r>
          </a:p>
          <a:p>
            <a:r>
              <a:rPr lang="en-IE" dirty="0" smtClean="0">
                <a:latin typeface="+mn-lt"/>
              </a:rPr>
              <a:t>Sustainable design</a:t>
            </a:r>
          </a:p>
          <a:p>
            <a:r>
              <a:rPr lang="en-IE" dirty="0" smtClean="0">
                <a:latin typeface="+mn-lt"/>
              </a:rPr>
              <a:t>Local branding</a:t>
            </a:r>
          </a:p>
          <a:p>
            <a:pPr lvl="1"/>
            <a:r>
              <a:rPr lang="en-IE" dirty="0">
                <a:latin typeface="+mn-lt"/>
              </a:rPr>
              <a:t>DESIGN SUNDSVALL </a:t>
            </a:r>
            <a:r>
              <a:rPr lang="en-IE" dirty="0" err="1" smtClean="0">
                <a:latin typeface="+mn-lt"/>
              </a:rPr>
              <a:t>STENSTAD</a:t>
            </a:r>
            <a:r>
              <a:rPr lang="en-IE" dirty="0" smtClean="0">
                <a:latin typeface="+mn-lt"/>
              </a:rPr>
              <a:t>®</a:t>
            </a:r>
          </a:p>
          <a:p>
            <a:pPr lvl="1"/>
            <a:r>
              <a:rPr lang="en-IE" dirty="0" smtClean="0">
                <a:latin typeface="+mn-lt"/>
              </a:rPr>
              <a:t>locally </a:t>
            </a:r>
            <a:r>
              <a:rPr lang="en-IE" dirty="0">
                <a:latin typeface="+mn-lt"/>
              </a:rPr>
              <a:t>designed design based on Sundsvall's historic industrial history. </a:t>
            </a:r>
            <a:r>
              <a:rPr lang="en-IE" dirty="0" smtClean="0">
                <a:latin typeface="+mn-lt"/>
              </a:rPr>
              <a:t> </a:t>
            </a:r>
          </a:p>
          <a:p>
            <a:pPr lvl="1"/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764704"/>
            <a:ext cx="1914525" cy="4095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844824"/>
            <a:ext cx="5436000" cy="31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02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I</a:t>
            </a:r>
            <a:r>
              <a:rPr lang="en-IE" dirty="0" smtClean="0"/>
              <a:t>mplications for creative sector in peripheral regions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460432" cy="326896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>
                <a:latin typeface="+mn-lt"/>
              </a:rPr>
              <a:t>Helps overcome dislocation, builds networks, public visibility (</a:t>
            </a:r>
            <a:r>
              <a:rPr lang="en-IE" dirty="0" err="1" smtClean="0">
                <a:latin typeface="+mn-lt"/>
              </a:rPr>
              <a:t>placemaking</a:t>
            </a:r>
            <a:r>
              <a:rPr lang="en-IE" dirty="0" smtClean="0"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dirty="0" smtClean="0">
                <a:latin typeface="+mn-lt"/>
              </a:rPr>
              <a:t>Strengthen local economy interconnections </a:t>
            </a:r>
            <a:r>
              <a:rPr lang="en-GB" dirty="0">
                <a:latin typeface="+mn-lt"/>
              </a:rPr>
              <a:t>(</a:t>
            </a:r>
            <a:r>
              <a:rPr lang="de-DE" dirty="0">
                <a:latin typeface="+mn-lt"/>
              </a:rPr>
              <a:t>Mayer, Habersetzer and Meili, 2016; </a:t>
            </a:r>
            <a:r>
              <a:rPr lang="en-GB" dirty="0">
                <a:latin typeface="+mn-lt"/>
              </a:rPr>
              <a:t>Courtney et al.,2007</a:t>
            </a:r>
            <a:r>
              <a:rPr lang="en-GB" dirty="0" smtClean="0"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Target tourism, sustainable consumers – connected to wider market trends (not powerless &amp; disconnected)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Similarly…play to </a:t>
            </a:r>
            <a:r>
              <a:rPr lang="en-GB" dirty="0">
                <a:latin typeface="+mn-lt"/>
              </a:rPr>
              <a:t>strengths </a:t>
            </a:r>
          </a:p>
          <a:p>
            <a:pPr lvl="2"/>
            <a:r>
              <a:rPr lang="en-GB" dirty="0" smtClean="0">
                <a:latin typeface="+mn-lt"/>
              </a:rPr>
              <a:t>Industrial heritage a resource - branding</a:t>
            </a:r>
          </a:p>
          <a:p>
            <a:pPr lvl="2"/>
            <a:r>
              <a:rPr lang="en-GB" dirty="0" smtClean="0">
                <a:latin typeface="+mn-lt"/>
              </a:rPr>
              <a:t>Strong </a:t>
            </a:r>
            <a:r>
              <a:rPr lang="en-GB" dirty="0">
                <a:latin typeface="+mn-lt"/>
              </a:rPr>
              <a:t>connection to peripheral </a:t>
            </a:r>
            <a:r>
              <a:rPr lang="en-GB" dirty="0" smtClean="0">
                <a:latin typeface="+mn-lt"/>
              </a:rPr>
              <a:t>place</a:t>
            </a:r>
          </a:p>
          <a:p>
            <a:pPr lvl="3"/>
            <a:r>
              <a:rPr lang="en-GB" dirty="0" smtClean="0">
                <a:latin typeface="+mn-lt"/>
              </a:rPr>
              <a:t>‘aesthetic </a:t>
            </a:r>
            <a:r>
              <a:rPr lang="en-GB" dirty="0">
                <a:latin typeface="+mn-lt"/>
              </a:rPr>
              <a:t>consumption’ (Anderson, 2000</a:t>
            </a:r>
            <a:r>
              <a:rPr lang="en-GB" dirty="0" smtClean="0">
                <a:latin typeface="+mn-lt"/>
              </a:rPr>
              <a:t>)</a:t>
            </a:r>
            <a:endParaRPr lang="en-GB" dirty="0">
              <a:latin typeface="+mn-lt"/>
            </a:endParaRP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800" y="3927513"/>
            <a:ext cx="2412000" cy="263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862396"/>
            <a:ext cx="4226638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97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08" y="548680"/>
            <a:ext cx="7715200" cy="720080"/>
          </a:xfrm>
        </p:spPr>
        <p:txBody>
          <a:bodyPr>
            <a:normAutofit fontScale="90000"/>
          </a:bodyPr>
          <a:lstStyle/>
          <a:p>
            <a:r>
              <a:rPr lang="en-IE" dirty="0"/>
              <a:t>P</a:t>
            </a:r>
            <a:r>
              <a:rPr lang="en-IE" dirty="0" smtClean="0"/>
              <a:t>olicy implications	 	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6003"/>
          </a:xfrm>
        </p:spPr>
        <p:txBody>
          <a:bodyPr/>
          <a:lstStyle/>
          <a:p>
            <a:pPr marL="457200" lvl="1" indent="0">
              <a:buNone/>
            </a:pPr>
            <a:r>
              <a:rPr lang="en-IE" b="1" dirty="0" smtClean="0">
                <a:latin typeface="+mn-lt"/>
              </a:rPr>
              <a:t>Vital importance of (creative)entrepreneurs to peripheral regions</a:t>
            </a:r>
          </a:p>
          <a:p>
            <a:pPr lvl="2"/>
            <a:r>
              <a:rPr lang="en-IE" dirty="0" smtClean="0">
                <a:latin typeface="+mn-lt"/>
              </a:rPr>
              <a:t>Identify and capitalise on opportunities</a:t>
            </a:r>
          </a:p>
          <a:p>
            <a:pPr lvl="2"/>
            <a:r>
              <a:rPr lang="en-IE" dirty="0" smtClean="0">
                <a:latin typeface="+mn-lt"/>
              </a:rPr>
              <a:t>Limited local markets – bring economic capital to the periphery </a:t>
            </a:r>
          </a:p>
          <a:p>
            <a:pPr lvl="3"/>
            <a:r>
              <a:rPr lang="en-IE" sz="2400" dirty="0" smtClean="0">
                <a:latin typeface="+mn-lt"/>
              </a:rPr>
              <a:t>Operate </a:t>
            </a:r>
            <a:r>
              <a:rPr lang="en-IE" sz="2400" dirty="0">
                <a:latin typeface="+mn-lt"/>
              </a:rPr>
              <a:t>in national and international markets</a:t>
            </a:r>
          </a:p>
          <a:p>
            <a:pPr lvl="2"/>
            <a:r>
              <a:rPr lang="en-IE" dirty="0" smtClean="0">
                <a:latin typeface="+mn-lt"/>
              </a:rPr>
              <a:t>Connecting people </a:t>
            </a:r>
          </a:p>
          <a:p>
            <a:pPr lvl="2"/>
            <a:r>
              <a:rPr lang="en-IE" dirty="0" smtClean="0">
                <a:latin typeface="+mn-lt"/>
              </a:rPr>
              <a:t>Connecting places -  the periphery locally, regionally, nationally and globally Improve place image</a:t>
            </a:r>
          </a:p>
          <a:p>
            <a:pPr lvl="3"/>
            <a:endParaRPr lang="en-IE" sz="2400" dirty="0" smtClean="0">
              <a:latin typeface="+mn-lt"/>
            </a:endParaRPr>
          </a:p>
          <a:p>
            <a:pPr lvl="1"/>
            <a:endParaRPr lang="en-IE" sz="2400" dirty="0" smtClean="0">
              <a:latin typeface="+mn-lt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82938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20" y="1124744"/>
            <a:ext cx="5642006" cy="1152128"/>
          </a:xfrm>
        </p:spPr>
        <p:txBody>
          <a:bodyPr>
            <a:noAutofit/>
          </a:bodyPr>
          <a:lstStyle/>
          <a:p>
            <a:pPr algn="l"/>
            <a:r>
              <a:rPr lang="en-IE" sz="3200" dirty="0"/>
              <a:t>The National Planning Framework </a:t>
            </a:r>
            <a:r>
              <a:rPr lang="en-IE" sz="3200" dirty="0" smtClean="0"/>
              <a:t>and Ireland’s </a:t>
            </a:r>
            <a:r>
              <a:rPr lang="en-IE" sz="3200" dirty="0"/>
              <a:t>periphery</a:t>
            </a:r>
            <a:br>
              <a:rPr lang="en-IE" sz="3200" dirty="0"/>
            </a:b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6220" y="1670337"/>
            <a:ext cx="5786022" cy="477752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IE" dirty="0" smtClean="0">
              <a:latin typeface="+mn-lt"/>
            </a:endParaRPr>
          </a:p>
          <a:p>
            <a:pPr lvl="1"/>
            <a:r>
              <a:rPr lang="en-IE" b="1" dirty="0" smtClean="0">
                <a:latin typeface="+mn-lt"/>
              </a:rPr>
              <a:t>Long term thinking </a:t>
            </a:r>
          </a:p>
          <a:p>
            <a:pPr lvl="2"/>
            <a:r>
              <a:rPr lang="en-IE" dirty="0" smtClean="0">
                <a:latin typeface="+mn-lt"/>
              </a:rPr>
              <a:t>economic development forecasts &amp; regional economic development scenarios</a:t>
            </a:r>
          </a:p>
          <a:p>
            <a:pPr lvl="1"/>
            <a:r>
              <a:rPr lang="en-IE" b="1" dirty="0">
                <a:latin typeface="+mn-lt"/>
              </a:rPr>
              <a:t>Importance of rural based enterprise </a:t>
            </a:r>
            <a:endParaRPr lang="en-IE" dirty="0">
              <a:latin typeface="+mn-lt"/>
            </a:endParaRPr>
          </a:p>
          <a:p>
            <a:pPr lvl="2"/>
            <a:r>
              <a:rPr lang="en-IE" smtClean="0">
                <a:latin typeface="+mn-lt"/>
              </a:rPr>
              <a:t>Dynamic sectors </a:t>
            </a:r>
            <a:r>
              <a:rPr lang="en-IE" dirty="0">
                <a:latin typeface="+mn-lt"/>
              </a:rPr>
              <a:t>- food, tourism, natural resource and innovation. </a:t>
            </a:r>
          </a:p>
          <a:p>
            <a:pPr lvl="2"/>
            <a:r>
              <a:rPr lang="en-IE" b="1" dirty="0">
                <a:latin typeface="+mn-lt"/>
              </a:rPr>
              <a:t>Also a role for the creative sector</a:t>
            </a:r>
            <a:r>
              <a:rPr lang="en-IE" b="1" dirty="0" smtClean="0">
                <a:latin typeface="+mn-lt"/>
              </a:rPr>
              <a:t>?</a:t>
            </a:r>
          </a:p>
          <a:p>
            <a:pPr lvl="1"/>
            <a:r>
              <a:rPr lang="en-IE" b="1" dirty="0" smtClean="0">
                <a:latin typeface="+mn-lt"/>
              </a:rPr>
              <a:t>Develop critical </a:t>
            </a:r>
            <a:r>
              <a:rPr lang="en-IE" b="1" dirty="0">
                <a:latin typeface="+mn-lt"/>
              </a:rPr>
              <a:t>infrastructure</a:t>
            </a:r>
          </a:p>
          <a:p>
            <a:pPr lvl="2"/>
            <a:r>
              <a:rPr lang="en-IE" dirty="0" smtClean="0">
                <a:latin typeface="+mn-lt"/>
              </a:rPr>
              <a:t>Physical </a:t>
            </a:r>
            <a:r>
              <a:rPr lang="en-IE" b="1" dirty="0">
                <a:latin typeface="+mn-lt"/>
              </a:rPr>
              <a:t>and</a:t>
            </a:r>
            <a:r>
              <a:rPr lang="en-IE" dirty="0">
                <a:latin typeface="+mn-lt"/>
              </a:rPr>
              <a:t> social</a:t>
            </a:r>
            <a:endParaRPr lang="en-IE" b="1" dirty="0" smtClean="0">
              <a:latin typeface="+mn-lt"/>
            </a:endParaRPr>
          </a:p>
          <a:p>
            <a:pPr lvl="1"/>
            <a:r>
              <a:rPr lang="en-IE" sz="2200" b="1" dirty="0" smtClean="0">
                <a:latin typeface="+mn-lt"/>
              </a:rPr>
              <a:t>Help address challenges identified</a:t>
            </a:r>
            <a:r>
              <a:rPr lang="en-IE" sz="2200" dirty="0" smtClean="0">
                <a:latin typeface="+mn-lt"/>
              </a:rPr>
              <a:t>: </a:t>
            </a:r>
          </a:p>
          <a:p>
            <a:pPr lvl="2"/>
            <a:r>
              <a:rPr lang="en-IE" sz="2200" dirty="0">
                <a:latin typeface="+mn-lt"/>
              </a:rPr>
              <a:t>V</a:t>
            </a:r>
            <a:r>
              <a:rPr lang="en-IE" sz="2200" dirty="0" smtClean="0">
                <a:latin typeface="+mn-lt"/>
              </a:rPr>
              <a:t>acancy </a:t>
            </a:r>
            <a:r>
              <a:rPr lang="en-IE" sz="2200" dirty="0">
                <a:latin typeface="+mn-lt"/>
              </a:rPr>
              <a:t>and </a:t>
            </a:r>
            <a:r>
              <a:rPr lang="en-IE" sz="2200" dirty="0" smtClean="0">
                <a:latin typeface="+mn-lt"/>
              </a:rPr>
              <a:t>under-utilisation </a:t>
            </a:r>
            <a:r>
              <a:rPr lang="en-IE" sz="2200" dirty="0">
                <a:latin typeface="+mn-lt"/>
              </a:rPr>
              <a:t>of land within urban areas. </a:t>
            </a:r>
            <a:endParaRPr lang="en-IE" sz="2200" dirty="0" smtClean="0">
              <a:latin typeface="+mn-lt"/>
            </a:endParaRPr>
          </a:p>
          <a:p>
            <a:pPr lvl="2"/>
            <a:r>
              <a:rPr lang="en-IE" sz="2200" dirty="0" smtClean="0">
                <a:latin typeface="+mn-lt"/>
              </a:rPr>
              <a:t>Life and work pushed further apart</a:t>
            </a:r>
            <a:endParaRPr lang="en-IE" sz="2200" dirty="0">
              <a:latin typeface="+mn-lt"/>
            </a:endParaRPr>
          </a:p>
          <a:p>
            <a:pPr lvl="2"/>
            <a:endParaRPr lang="en-IE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8837"/>
            <a:ext cx="3019492" cy="4608000"/>
          </a:xfrm>
        </p:spPr>
      </p:pic>
    </p:spTree>
    <p:extLst>
      <p:ext uri="{BB962C8B-B14F-4D97-AF65-F5344CB8AC3E}">
        <p14:creationId xmlns:p14="http://schemas.microsoft.com/office/powerpoint/2010/main" xmlns="" val="85970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708" y="620688"/>
            <a:ext cx="7060724" cy="864096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Future work 	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2536" y="980728"/>
            <a:ext cx="7704856" cy="53900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IE" sz="280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3800" b="1" dirty="0" smtClean="0">
                <a:latin typeface="+mn-lt"/>
              </a:rPr>
              <a:t>Develop </a:t>
            </a:r>
            <a:r>
              <a:rPr lang="en-IE" sz="3800" dirty="0" smtClean="0">
                <a:latin typeface="+mn-lt"/>
              </a:rPr>
              <a:t>these and other </a:t>
            </a:r>
            <a:r>
              <a:rPr lang="en-IE" sz="3800" b="1" dirty="0" smtClean="0">
                <a:latin typeface="+mn-lt"/>
              </a:rPr>
              <a:t>case studies </a:t>
            </a:r>
            <a:r>
              <a:rPr lang="en-IE" sz="3800" dirty="0" smtClean="0">
                <a:latin typeface="+mn-lt"/>
              </a:rPr>
              <a:t>to further learning from practice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3800" dirty="0" smtClean="0">
                <a:latin typeface="+mn-lt"/>
              </a:rPr>
              <a:t>Explore </a:t>
            </a:r>
            <a:r>
              <a:rPr lang="en-IE" sz="3800" b="1" dirty="0" smtClean="0">
                <a:latin typeface="+mn-lt"/>
              </a:rPr>
              <a:t>how policy has impacted practice in the regions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3800" b="1" dirty="0" smtClean="0">
                <a:latin typeface="+mn-lt"/>
              </a:rPr>
              <a:t>Further evaluate the role of the creative sector in the periphery</a:t>
            </a:r>
          </a:p>
          <a:p>
            <a:pPr lvl="2"/>
            <a:r>
              <a:rPr lang="en-IE" sz="3800" b="1" dirty="0" smtClean="0">
                <a:latin typeface="+mn-lt"/>
              </a:rPr>
              <a:t>What approach </a:t>
            </a:r>
            <a:r>
              <a:rPr lang="en-IE" sz="3800" dirty="0" smtClean="0">
                <a:latin typeface="+mn-lt"/>
              </a:rPr>
              <a:t>– one of two policy discourses? </a:t>
            </a:r>
          </a:p>
          <a:p>
            <a:pPr lvl="3"/>
            <a:r>
              <a:rPr lang="en-IE" sz="3800" dirty="0" smtClean="0">
                <a:latin typeface="+mn-lt"/>
              </a:rPr>
              <a:t>technologically </a:t>
            </a:r>
            <a:r>
              <a:rPr lang="en-IE" sz="3800" dirty="0">
                <a:latin typeface="+mn-lt"/>
              </a:rPr>
              <a:t>oriented creative </a:t>
            </a:r>
            <a:r>
              <a:rPr lang="en-IE" sz="3800" dirty="0" smtClean="0">
                <a:latin typeface="+mn-lt"/>
              </a:rPr>
              <a:t>sub-sectors</a:t>
            </a:r>
          </a:p>
          <a:p>
            <a:pPr lvl="3"/>
            <a:r>
              <a:rPr lang="en-IE" sz="3800" dirty="0" smtClean="0">
                <a:latin typeface="+mn-lt"/>
              </a:rPr>
              <a:t>arts </a:t>
            </a:r>
            <a:r>
              <a:rPr lang="en-IE" sz="3800" dirty="0">
                <a:latin typeface="+mn-lt"/>
              </a:rPr>
              <a:t>and cultural oriented creative </a:t>
            </a:r>
            <a:r>
              <a:rPr lang="en-IE" sz="3800" dirty="0" smtClean="0">
                <a:latin typeface="+mn-lt"/>
              </a:rPr>
              <a:t>sub-sectors </a:t>
            </a:r>
          </a:p>
          <a:p>
            <a:pPr marL="1371600" lvl="3" indent="0">
              <a:buNone/>
            </a:pPr>
            <a:r>
              <a:rPr lang="en-GB" sz="3800" dirty="0" smtClean="0">
                <a:latin typeface="+mn-lt"/>
              </a:rPr>
              <a:t>(</a:t>
            </a:r>
            <a:r>
              <a:rPr lang="en-GB" sz="3800" dirty="0" err="1" smtClean="0">
                <a:latin typeface="+mn-lt"/>
              </a:rPr>
              <a:t>Faggian</a:t>
            </a:r>
            <a:r>
              <a:rPr lang="en-GB" sz="3800" dirty="0" smtClean="0">
                <a:latin typeface="+mn-lt"/>
              </a:rPr>
              <a:t> </a:t>
            </a:r>
            <a:r>
              <a:rPr lang="en-GB" sz="3800" dirty="0">
                <a:latin typeface="+mn-lt"/>
              </a:rPr>
              <a:t>et </a:t>
            </a:r>
            <a:r>
              <a:rPr lang="en-GB" sz="3800" dirty="0" smtClean="0">
                <a:latin typeface="+mn-lt"/>
              </a:rPr>
              <a:t>al.,2013</a:t>
            </a:r>
            <a:r>
              <a:rPr lang="en-GB" sz="3800" dirty="0">
                <a:latin typeface="+mn-lt"/>
              </a:rPr>
              <a:t>) </a:t>
            </a:r>
            <a:endParaRPr lang="en-IE" sz="3800" dirty="0" smtClean="0">
              <a:latin typeface="+mn-lt"/>
            </a:endParaRPr>
          </a:p>
          <a:p>
            <a:pPr lvl="2"/>
            <a:r>
              <a:rPr lang="en-IE" sz="3800" b="1" dirty="0" smtClean="0">
                <a:latin typeface="+mn-lt"/>
              </a:rPr>
              <a:t>What sectors? </a:t>
            </a:r>
          </a:p>
          <a:p>
            <a:pPr lvl="3"/>
            <a:r>
              <a:rPr lang="en-IE" sz="3800" dirty="0">
                <a:latin typeface="+mn-lt"/>
              </a:rPr>
              <a:t>Aim for job growth or greater social </a:t>
            </a:r>
            <a:r>
              <a:rPr lang="en-IE" sz="3800" dirty="0" smtClean="0">
                <a:latin typeface="+mn-lt"/>
              </a:rPr>
              <a:t>cohesion</a:t>
            </a:r>
          </a:p>
          <a:p>
            <a:pPr lvl="3"/>
            <a:r>
              <a:rPr lang="en-IE" sz="3800" dirty="0" smtClean="0">
                <a:latin typeface="+mn-lt"/>
              </a:rPr>
              <a:t>Potential </a:t>
            </a:r>
            <a:r>
              <a:rPr lang="en-IE" sz="3800" dirty="0">
                <a:latin typeface="+mn-lt"/>
              </a:rPr>
              <a:t>through related </a:t>
            </a:r>
            <a:r>
              <a:rPr lang="en-IE" sz="3800" dirty="0" smtClean="0">
                <a:latin typeface="+mn-lt"/>
              </a:rPr>
              <a:t>variety?</a:t>
            </a:r>
          </a:p>
          <a:p>
            <a:pPr lvl="4"/>
            <a:r>
              <a:rPr lang="en-IE" sz="3800" dirty="0" smtClean="0">
                <a:latin typeface="+mn-lt"/>
              </a:rPr>
              <a:t>Additional </a:t>
            </a:r>
            <a:r>
              <a:rPr lang="en-IE" sz="3800" dirty="0">
                <a:latin typeface="+mn-lt"/>
              </a:rPr>
              <a:t>economic growth occurs because of the presence of related, complementary sectors </a:t>
            </a:r>
            <a:endParaRPr lang="en-IE" sz="3800" dirty="0" smtClean="0">
              <a:latin typeface="+mn-lt"/>
            </a:endParaRPr>
          </a:p>
          <a:p>
            <a:pPr lvl="5"/>
            <a:r>
              <a:rPr lang="en-IE" sz="3800" dirty="0" smtClean="0">
                <a:latin typeface="+mn-lt"/>
              </a:rPr>
              <a:t>Tourism </a:t>
            </a:r>
            <a:r>
              <a:rPr lang="en-IE" sz="3800" dirty="0">
                <a:latin typeface="+mn-lt"/>
              </a:rPr>
              <a:t>(</a:t>
            </a:r>
            <a:r>
              <a:rPr lang="en-GB" sz="3800" dirty="0">
                <a:latin typeface="+mn-lt"/>
              </a:rPr>
              <a:t>Bell and Jayne, </a:t>
            </a:r>
            <a:r>
              <a:rPr lang="en-GB" sz="3800" dirty="0" smtClean="0">
                <a:latin typeface="+mn-lt"/>
              </a:rPr>
              <a:t>2010; Power</a:t>
            </a:r>
            <a:r>
              <a:rPr lang="en-GB" sz="3800" dirty="0">
                <a:latin typeface="+mn-lt"/>
              </a:rPr>
              <a:t>, </a:t>
            </a:r>
            <a:r>
              <a:rPr lang="en-GB" sz="3800" dirty="0" smtClean="0">
                <a:latin typeface="+mn-lt"/>
              </a:rPr>
              <a:t>2002)</a:t>
            </a:r>
            <a:endParaRPr lang="en-IE" sz="3800" dirty="0"/>
          </a:p>
          <a:p>
            <a:pPr lvl="5"/>
            <a:r>
              <a:rPr lang="en-IE" sz="3800" dirty="0" err="1" smtClean="0">
                <a:latin typeface="+mn-lt"/>
              </a:rPr>
              <a:t>Agri-tivity</a:t>
            </a:r>
            <a:r>
              <a:rPr lang="en-IE" sz="3800" dirty="0" smtClean="0">
                <a:latin typeface="+mn-lt"/>
              </a:rPr>
              <a:t> </a:t>
            </a:r>
            <a:r>
              <a:rPr lang="en-IE" sz="3800" dirty="0">
                <a:latin typeface="+mn-lt"/>
              </a:rPr>
              <a:t>(</a:t>
            </a:r>
            <a:r>
              <a:rPr lang="en-GB" sz="3800" dirty="0">
                <a:latin typeface="+mn-lt"/>
              </a:rPr>
              <a:t>Woodward and </a:t>
            </a:r>
            <a:r>
              <a:rPr lang="en-GB" sz="3800" dirty="0" err="1">
                <a:latin typeface="+mn-lt"/>
              </a:rPr>
              <a:t>Bremner</a:t>
            </a:r>
            <a:r>
              <a:rPr lang="en-GB" sz="3800" dirty="0">
                <a:latin typeface="+mn-lt"/>
              </a:rPr>
              <a:t> (2015)</a:t>
            </a:r>
          </a:p>
          <a:p>
            <a:pPr lvl="4"/>
            <a:endParaRPr lang="en-IE" dirty="0" smtClean="0">
              <a:latin typeface="+mn-lt"/>
            </a:endParaRPr>
          </a:p>
          <a:p>
            <a:pPr lvl="3"/>
            <a:endParaRPr lang="en-IE" sz="1600" dirty="0" smtClean="0">
              <a:latin typeface="+mn-lt"/>
            </a:endParaRPr>
          </a:p>
          <a:p>
            <a:pPr lvl="1"/>
            <a:endParaRPr lang="en-IE" sz="2400" dirty="0" smtClean="0">
              <a:latin typeface="+mn-lt"/>
            </a:endParaRPr>
          </a:p>
          <a:p>
            <a:pPr marL="457200" lvl="1" indent="0">
              <a:buNone/>
            </a:pPr>
            <a:endParaRPr lang="en-IE" sz="2400" dirty="0" smtClean="0">
              <a:latin typeface="+mn-lt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72007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97152"/>
            <a:ext cx="7931224" cy="1143000"/>
          </a:xfrm>
        </p:spPr>
        <p:txBody>
          <a:bodyPr>
            <a:normAutofit/>
          </a:bodyPr>
          <a:lstStyle/>
          <a:p>
            <a:pPr marL="0" indent="0"/>
            <a:r>
              <a:rPr lang="en-IE" dirty="0" smtClean="0"/>
              <a:t>Thank you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0" y="0"/>
            <a:ext cx="9108000" cy="455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4590" y="6167718"/>
            <a:ext cx="1584000" cy="564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7245" y="6179856"/>
            <a:ext cx="17532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84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Overview </a:t>
            </a:r>
            <a:endParaRPr lang="en-IE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7" y="1435100"/>
            <a:ext cx="8099693" cy="469106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i="1" dirty="0">
                <a:latin typeface="+mn-lt"/>
              </a:rPr>
              <a:t>a</a:t>
            </a:r>
            <a:r>
              <a:rPr lang="en-IE" sz="2800" i="1" dirty="0" smtClean="0">
                <a:latin typeface="+mn-lt"/>
              </a:rPr>
              <a:t> creative momentum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Peripheral regional development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Re-thinking the periphery – moving beyond a problem centred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T</a:t>
            </a:r>
            <a:r>
              <a:rPr lang="en-IE" sz="2800" dirty="0">
                <a:latin typeface="+mn-lt"/>
              </a:rPr>
              <a:t>he creative sector in peripheral regions- learning from practice: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600" dirty="0">
                <a:latin typeface="+mn-lt"/>
              </a:rPr>
              <a:t>Craft and design in </a:t>
            </a:r>
            <a:r>
              <a:rPr lang="en-IE" sz="2600" dirty="0" err="1">
                <a:latin typeface="+mn-lt"/>
              </a:rPr>
              <a:t>Akureyri</a:t>
            </a:r>
            <a:r>
              <a:rPr lang="en-IE" sz="2600" dirty="0">
                <a:latin typeface="+mn-lt"/>
              </a:rPr>
              <a:t>, North East Iceland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600" dirty="0">
                <a:latin typeface="+mn-lt"/>
              </a:rPr>
              <a:t>A cooperation culture in Mid Sweden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Policy implications and the National Planning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+mn-lt"/>
              </a:rPr>
              <a:t>Further work</a:t>
            </a:r>
          </a:p>
          <a:p>
            <a:endParaRPr lang="en-IE" sz="2800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2600" i="1" dirty="0" smtClean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24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8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i="1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65395" y="535862"/>
            <a:ext cx="25178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83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48064" y="281875"/>
            <a:ext cx="3456384" cy="1905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I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eplica Pro" charset="0"/>
                <a:cs typeface="Replica Pro" charset="0"/>
              </a:rPr>
              <a:t>Creative </a:t>
            </a:r>
            <a:r>
              <a:rPr lang="en-I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eplica Pro" charset="0"/>
                <a:cs typeface="Replica Pro" charset="0"/>
              </a:rPr>
              <a:t>Sector </a:t>
            </a:r>
            <a:r>
              <a:rPr lang="en-I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eplica Pro" charset="0"/>
                <a:cs typeface="Replica Pro" charset="0"/>
              </a:rPr>
              <a:t>Index </a:t>
            </a:r>
            <a:endParaRPr lang="en-IE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Replica Pro" charset="0"/>
              <a:cs typeface="Replica Pro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eplica Pro" charset="0"/>
                <a:cs typeface="Replica Pro" charset="0"/>
              </a:rPr>
              <a:t>Economic Impact Assessment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E" sz="2000" dirty="0">
                <a:solidFill>
                  <a:schemeClr val="tx1"/>
                </a:solidFill>
                <a:latin typeface="+mn-lt"/>
                <a:ea typeface="Replica Pro" charset="0"/>
                <a:cs typeface="Replica Pro" charset="0"/>
              </a:rPr>
              <a:t>Supports </a:t>
            </a:r>
            <a:r>
              <a:rPr lang="en-IE" sz="2000" dirty="0" smtClean="0">
                <a:solidFill>
                  <a:schemeClr val="tx1"/>
                </a:solidFill>
                <a:latin typeface="+mn-lt"/>
                <a:ea typeface="Replica Pro" charset="0"/>
                <a:cs typeface="Replica Pro" charset="0"/>
              </a:rPr>
              <a:t>Assessment &amp; Project Evaluation</a:t>
            </a:r>
            <a:endParaRPr lang="en-IE" sz="2000" dirty="0">
              <a:solidFill>
                <a:schemeClr val="tx1"/>
              </a:solidFill>
              <a:latin typeface="+mn-lt"/>
              <a:ea typeface="Replica Pro" charset="0"/>
              <a:cs typeface="Replica Pro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eplica Pro" charset="0"/>
                <a:cs typeface="Replica Pro" charset="0"/>
              </a:rPr>
              <a:t>Business Model Toolkit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eplica Pro" charset="0"/>
                <a:cs typeface="Replica Pro" charset="0"/>
              </a:rPr>
              <a:t>Legacy Planning</a:t>
            </a:r>
          </a:p>
          <a:p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232" y="620688"/>
            <a:ext cx="2854600" cy="56165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 smtClean="0">
              <a:latin typeface="+mn-lt"/>
              <a:ea typeface="Replica Pro" charset="0"/>
              <a:cs typeface="Replica Pro" charset="0"/>
            </a:endParaRPr>
          </a:p>
          <a:p>
            <a:pPr algn="r"/>
            <a:r>
              <a:rPr lang="en-IE" sz="2000" dirty="0" smtClean="0">
                <a:latin typeface="+mn-lt"/>
                <a:ea typeface="Replica Pro" charset="0"/>
                <a:cs typeface="Replica Pro" charset="0"/>
              </a:rPr>
              <a:t>3 </a:t>
            </a:r>
            <a:r>
              <a:rPr lang="en-IE" sz="2000" dirty="0">
                <a:latin typeface="+mn-lt"/>
                <a:ea typeface="Replica Pro" charset="0"/>
                <a:cs typeface="Replica Pro" charset="0"/>
              </a:rPr>
              <a:t>years </a:t>
            </a:r>
          </a:p>
          <a:p>
            <a:pPr algn="r"/>
            <a:r>
              <a:rPr lang="en-IE" sz="2000" dirty="0" smtClean="0">
                <a:latin typeface="+mn-lt"/>
                <a:ea typeface="Replica Pro" charset="0"/>
                <a:cs typeface="Replica Pro" charset="0"/>
              </a:rPr>
              <a:t>2015-2018</a:t>
            </a:r>
          </a:p>
          <a:p>
            <a:pPr algn="r"/>
            <a:endParaRPr lang="en-IE" sz="2000" dirty="0" smtClean="0">
              <a:latin typeface="+mn-lt"/>
              <a:ea typeface="Replica Pro" charset="0"/>
              <a:cs typeface="Replica Pro" charset="0"/>
            </a:endParaRPr>
          </a:p>
          <a:p>
            <a:pPr algn="r"/>
            <a:r>
              <a:rPr lang="en-IE" sz="2000" dirty="0" smtClean="0">
                <a:latin typeface="+mn-lt"/>
                <a:ea typeface="Replica Pro" charset="0"/>
                <a:cs typeface="Replica Pro" charset="0"/>
              </a:rPr>
              <a:t>Builds </a:t>
            </a:r>
            <a:r>
              <a:rPr lang="en-IE" sz="2000" dirty="0">
                <a:latin typeface="+mn-lt"/>
                <a:ea typeface="Replica Pro" charset="0"/>
                <a:cs typeface="Replica Pro" charset="0"/>
              </a:rPr>
              <a:t>on </a:t>
            </a:r>
            <a:r>
              <a:rPr lang="en-IE" sz="2000" dirty="0" smtClean="0">
                <a:latin typeface="+mn-lt"/>
                <a:ea typeface="Replica Pro" charset="0"/>
                <a:cs typeface="Replica Pro" charset="0"/>
              </a:rPr>
              <a:t>Creative Edge project </a:t>
            </a:r>
            <a:r>
              <a:rPr lang="en-IE" sz="2000" dirty="0">
                <a:latin typeface="+mn-lt"/>
                <a:ea typeface="Replica Pro" charset="0"/>
                <a:cs typeface="Replica Pro" charset="0"/>
              </a:rPr>
              <a:t>(2011-2013</a:t>
            </a:r>
            <a:r>
              <a:rPr lang="en-IE" sz="2000" dirty="0" smtClean="0">
                <a:latin typeface="+mn-lt"/>
                <a:ea typeface="Replica Pro" charset="0"/>
                <a:cs typeface="Replica Pro" charset="0"/>
              </a:rPr>
              <a:t>)</a:t>
            </a:r>
          </a:p>
          <a:p>
            <a:pPr algn="r"/>
            <a:r>
              <a:rPr lang="en-IE" sz="2000" dirty="0" smtClean="0">
                <a:latin typeface="+mn-lt"/>
                <a:ea typeface="Replica Pro" charset="0"/>
                <a:cs typeface="Replica Pro" charset="0"/>
              </a:rPr>
              <a:t> </a:t>
            </a:r>
          </a:p>
          <a:p>
            <a:pPr algn="r"/>
            <a:r>
              <a:rPr lang="en-IE" sz="2000" dirty="0" smtClean="0">
                <a:latin typeface="+mn-lt"/>
                <a:ea typeface="Replica Pro" charset="0"/>
                <a:cs typeface="Replica Pro" charset="0"/>
              </a:rPr>
              <a:t>Build evidence base for peripheral creative sector development </a:t>
            </a:r>
          </a:p>
          <a:p>
            <a:pPr algn="r"/>
            <a:endParaRPr lang="en-IE" sz="2000" dirty="0" smtClean="0">
              <a:latin typeface="+mn-lt"/>
              <a:ea typeface="Replica Pro" charset="0"/>
              <a:cs typeface="Replica Pro" charset="0"/>
            </a:endParaRPr>
          </a:p>
          <a:p>
            <a:pPr algn="r"/>
            <a:r>
              <a:rPr lang="en-IE" sz="2000" b="1" dirty="0">
                <a:latin typeface="+mn-lt"/>
              </a:rPr>
              <a:t>Register for updates </a:t>
            </a:r>
            <a:r>
              <a:rPr lang="en-IE" sz="2000" b="1" dirty="0" smtClean="0">
                <a:latin typeface="+mn-lt"/>
              </a:rPr>
              <a:t>at: www.mycreativeedge.eu</a:t>
            </a:r>
            <a:endParaRPr lang="en-IE" sz="2000" b="1" dirty="0">
              <a:latin typeface="+mn-lt"/>
              <a:ea typeface="Replica Pro" charset="0"/>
              <a:cs typeface="Replica Pro" charset="0"/>
            </a:endParaRPr>
          </a:p>
          <a:p>
            <a:endParaRPr lang="en-IE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420887"/>
            <a:ext cx="5732232" cy="3816350"/>
          </a:xfrm>
        </p:spPr>
      </p:pic>
      <p:cxnSp>
        <p:nvCxnSpPr>
          <p:cNvPr id="16" name="Straight Arrow Connector 15"/>
          <p:cNvCxnSpPr/>
          <p:nvPr/>
        </p:nvCxnSpPr>
        <p:spPr>
          <a:xfrm flipV="1">
            <a:off x="4139952" y="1610886"/>
            <a:ext cx="1538535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882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78696" cy="1162050"/>
          </a:xfrm>
        </p:spPr>
        <p:txBody>
          <a:bodyPr>
            <a:normAutofit/>
          </a:bodyPr>
          <a:lstStyle/>
          <a:p>
            <a:r>
              <a:rPr lang="en-IE" dirty="0">
                <a:ea typeface="Replica Pro" charset="0"/>
                <a:cs typeface="Replica Pro" charset="0"/>
              </a:rPr>
              <a:t>Transnational project across Europe’s n</a:t>
            </a:r>
            <a:r>
              <a:rPr lang="en-IE" dirty="0" smtClean="0">
                <a:ea typeface="Replica Pro" charset="0"/>
                <a:cs typeface="Replica Pro" charset="0"/>
              </a:rPr>
              <a:t>orthern edge</a:t>
            </a:r>
            <a:r>
              <a:rPr lang="en-IE" dirty="0">
                <a:ea typeface="Replica Pro" charset="0"/>
                <a:cs typeface="Replica Pro" charset="0"/>
              </a:rPr>
              <a:t/>
            </a:r>
            <a:br>
              <a:rPr lang="en-IE" dirty="0">
                <a:ea typeface="Replica Pro" charset="0"/>
                <a:cs typeface="Replica Pro" charset="0"/>
              </a:rPr>
            </a:b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96752"/>
            <a:ext cx="7740255" cy="5472000"/>
          </a:xfrm>
        </p:spPr>
      </p:pic>
    </p:spTree>
    <p:extLst>
      <p:ext uri="{BB962C8B-B14F-4D97-AF65-F5344CB8AC3E}">
        <p14:creationId xmlns:p14="http://schemas.microsoft.com/office/powerpoint/2010/main" xmlns="" val="18654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73050"/>
            <a:ext cx="2952328" cy="1427758"/>
          </a:xfrm>
        </p:spPr>
        <p:txBody>
          <a:bodyPr/>
          <a:lstStyle/>
          <a:p>
            <a:r>
              <a:rPr lang="en-IE" dirty="0" smtClean="0"/>
              <a:t>Development challenges in peripheral regions are many…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 smtClean="0">
              <a:latin typeface="+mn-lt"/>
              <a:ea typeface="Replica Pro" charset="0"/>
              <a:cs typeface="Replica Pro" charset="0"/>
            </a:endParaRPr>
          </a:p>
          <a:p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014749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Lacking power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Erosion of human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Ageing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Local market limited </a:t>
            </a: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Lacking innovation and </a:t>
            </a:r>
            <a:r>
              <a:rPr lang="en-GB" sz="2000" dirty="0" smtClean="0"/>
              <a:t>entrepreneurship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Draw to the core (education, business opportunities, jobs)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Narrow industry sectors (predominantly service and primary industry)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IE" sz="2000" dirty="0" smtClean="0"/>
              <a:t>Sources: </a:t>
            </a:r>
            <a:r>
              <a:rPr lang="en-GB" sz="2000" dirty="0" err="1"/>
              <a:t>Copus</a:t>
            </a:r>
            <a:r>
              <a:rPr lang="en-GB" sz="2000" dirty="0"/>
              <a:t>, </a:t>
            </a:r>
            <a:r>
              <a:rPr lang="en-GB" sz="2000" dirty="0" smtClean="0"/>
              <a:t>2001, Hall</a:t>
            </a:r>
            <a:r>
              <a:rPr lang="en-GB" sz="2000" dirty="0"/>
              <a:t>, </a:t>
            </a:r>
            <a:r>
              <a:rPr lang="en-GB" sz="2000" dirty="0" smtClean="0"/>
              <a:t>2007; </a:t>
            </a:r>
            <a:r>
              <a:rPr lang="en-GB" sz="2000" dirty="0"/>
              <a:t>Ehrlich, </a:t>
            </a:r>
            <a:r>
              <a:rPr lang="en-GB" sz="2000" dirty="0" err="1"/>
              <a:t>Kriszan</a:t>
            </a:r>
            <a:r>
              <a:rPr lang="en-GB" sz="2000" dirty="0"/>
              <a:t> and Lang, </a:t>
            </a:r>
            <a:r>
              <a:rPr lang="en-GB" sz="2000" dirty="0" smtClean="0"/>
              <a:t>2012, </a:t>
            </a:r>
            <a:r>
              <a:rPr lang="en-GB" sz="2000" dirty="0"/>
              <a:t>Kaufmann and </a:t>
            </a:r>
            <a:r>
              <a:rPr lang="en-GB" sz="2000" dirty="0" err="1"/>
              <a:t>Malul</a:t>
            </a:r>
            <a:r>
              <a:rPr lang="en-GB" sz="2000" dirty="0"/>
              <a:t>, </a:t>
            </a:r>
            <a:r>
              <a:rPr lang="en-GB" sz="2000" dirty="0" smtClean="0"/>
              <a:t>2014</a:t>
            </a:r>
            <a:endParaRPr lang="en-IE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752" y="196412"/>
            <a:ext cx="4320000" cy="3057026"/>
          </a:xfrm>
        </p:spPr>
      </p:pic>
    </p:spTree>
    <p:extLst>
      <p:ext uri="{BB962C8B-B14F-4D97-AF65-F5344CB8AC3E}">
        <p14:creationId xmlns:p14="http://schemas.microsoft.com/office/powerpoint/2010/main" xmlns="" val="20125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260" y="106709"/>
            <a:ext cx="3317676" cy="116205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A different view of the periphery </a:t>
            </a:r>
            <a:endParaRPr lang="en-IE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268759"/>
            <a:ext cx="8496944" cy="3024337"/>
          </a:xfrm>
        </p:spPr>
        <p:txBody>
          <a:bodyPr>
            <a:normAutofit fontScale="47500" lnSpcReduction="20000"/>
          </a:bodyPr>
          <a:lstStyle/>
          <a:p>
            <a:r>
              <a:rPr lang="en-IE" sz="4200" dirty="0">
                <a:latin typeface="+mn-lt"/>
              </a:rPr>
              <a:t>Periphery itself is an asset </a:t>
            </a:r>
            <a:endParaRPr lang="en-IE" sz="4200" dirty="0" smtClean="0">
              <a:latin typeface="+mn-lt"/>
            </a:endParaRPr>
          </a:p>
          <a:p>
            <a:pPr lvl="1"/>
            <a:r>
              <a:rPr lang="en-IE" sz="4200" dirty="0" smtClean="0">
                <a:latin typeface="+mn-lt"/>
              </a:rPr>
              <a:t>Attracts people</a:t>
            </a:r>
            <a:r>
              <a:rPr lang="en-IE" sz="4200" dirty="0">
                <a:latin typeface="+mn-lt"/>
              </a:rPr>
              <a:t> </a:t>
            </a:r>
            <a:r>
              <a:rPr lang="en-IE" sz="4200" dirty="0" smtClean="0">
                <a:latin typeface="+mn-lt"/>
              </a:rPr>
              <a:t>(tourism</a:t>
            </a:r>
            <a:r>
              <a:rPr lang="en-IE" sz="4200" dirty="0">
                <a:latin typeface="+mn-lt"/>
              </a:rPr>
              <a:t>, </a:t>
            </a:r>
            <a:r>
              <a:rPr lang="en-IE" sz="4200" dirty="0" smtClean="0">
                <a:latin typeface="+mn-lt"/>
              </a:rPr>
              <a:t>lifestyle migrants)</a:t>
            </a:r>
          </a:p>
          <a:p>
            <a:pPr lvl="1"/>
            <a:r>
              <a:rPr lang="en-IE" sz="4200" dirty="0" smtClean="0">
                <a:latin typeface="+mn-lt"/>
              </a:rPr>
              <a:t>Inspires products (culture, heritage, nature, landscape)</a:t>
            </a:r>
            <a:endParaRPr lang="en-IE" sz="4200" dirty="0">
              <a:latin typeface="+mn-lt"/>
            </a:endParaRPr>
          </a:p>
          <a:p>
            <a:r>
              <a:rPr lang="en-IE" sz="4200" dirty="0">
                <a:latin typeface="+mn-lt"/>
              </a:rPr>
              <a:t>Entrepreneurs in periphery capitalise on </a:t>
            </a:r>
            <a:r>
              <a:rPr lang="en-IE" sz="4200" dirty="0" smtClean="0">
                <a:latin typeface="+mn-lt"/>
              </a:rPr>
              <a:t>strengths</a:t>
            </a:r>
          </a:p>
          <a:p>
            <a:r>
              <a:rPr lang="en-IE" sz="4200" dirty="0" smtClean="0">
                <a:latin typeface="+mn-lt"/>
              </a:rPr>
              <a:t>Industrial </a:t>
            </a:r>
            <a:r>
              <a:rPr lang="en-IE" sz="4200" dirty="0">
                <a:latin typeface="+mn-lt"/>
              </a:rPr>
              <a:t>and technological change</a:t>
            </a:r>
          </a:p>
          <a:p>
            <a:pPr lvl="1"/>
            <a:r>
              <a:rPr lang="en-IE" sz="4200" dirty="0">
                <a:latin typeface="+mn-lt"/>
              </a:rPr>
              <a:t>Impact of issues traditionally </a:t>
            </a:r>
            <a:r>
              <a:rPr lang="en-IE" sz="4200" dirty="0" smtClean="0">
                <a:latin typeface="+mn-lt"/>
              </a:rPr>
              <a:t>affecting </a:t>
            </a:r>
            <a:r>
              <a:rPr lang="en-IE" sz="4200" dirty="0">
                <a:latin typeface="+mn-lt"/>
              </a:rPr>
              <a:t>peripheral regions </a:t>
            </a:r>
            <a:r>
              <a:rPr lang="en-IE" sz="4200" dirty="0" smtClean="0">
                <a:latin typeface="+mn-lt"/>
              </a:rPr>
              <a:t>is reducing</a:t>
            </a:r>
            <a:endParaRPr lang="en-IE" sz="4200" dirty="0">
              <a:latin typeface="+mn-lt"/>
            </a:endParaRPr>
          </a:p>
          <a:p>
            <a:pPr lvl="1"/>
            <a:r>
              <a:rPr lang="en-IE" sz="4200" dirty="0">
                <a:latin typeface="+mn-lt"/>
              </a:rPr>
              <a:t>Economy is diversifying </a:t>
            </a:r>
          </a:p>
          <a:p>
            <a:pPr lvl="2"/>
            <a:r>
              <a:rPr lang="en-IE" sz="4200" b="1" dirty="0">
                <a:latin typeface="+mn-lt"/>
              </a:rPr>
              <a:t>R</a:t>
            </a:r>
            <a:r>
              <a:rPr lang="en-IE" sz="4200" b="1" dirty="0" smtClean="0">
                <a:latin typeface="+mn-lt"/>
              </a:rPr>
              <a:t>ole of the creative sector</a:t>
            </a:r>
          </a:p>
          <a:p>
            <a:pPr marL="457200" lvl="1" indent="0">
              <a:buNone/>
            </a:pPr>
            <a:r>
              <a:rPr lang="en-IE" sz="4200" dirty="0">
                <a:latin typeface="+mn-lt"/>
              </a:rPr>
              <a:t>(</a:t>
            </a:r>
            <a:r>
              <a:rPr lang="en-IE" sz="4200" dirty="0" smtClean="0">
                <a:latin typeface="+mn-lt"/>
              </a:rPr>
              <a:t>Sources</a:t>
            </a:r>
            <a:r>
              <a:rPr lang="en-IE" sz="4200" dirty="0">
                <a:latin typeface="+mn-lt"/>
              </a:rPr>
              <a:t>: </a:t>
            </a:r>
            <a:r>
              <a:rPr lang="en-IE" sz="4200" dirty="0" smtClean="0">
                <a:latin typeface="+mn-lt"/>
              </a:rPr>
              <a:t>Anderson</a:t>
            </a:r>
            <a:r>
              <a:rPr lang="en-IE" sz="4200" dirty="0">
                <a:latin typeface="+mn-lt"/>
              </a:rPr>
              <a:t>, </a:t>
            </a:r>
            <a:r>
              <a:rPr lang="en-IE" sz="4200" dirty="0" smtClean="0">
                <a:latin typeface="+mn-lt"/>
              </a:rPr>
              <a:t>2000; </a:t>
            </a:r>
            <a:r>
              <a:rPr lang="en-IE" sz="4200" dirty="0" err="1" smtClean="0">
                <a:latin typeface="+mn-lt"/>
              </a:rPr>
              <a:t>Copus</a:t>
            </a:r>
            <a:r>
              <a:rPr lang="en-IE" sz="4200" dirty="0" smtClean="0">
                <a:latin typeface="+mn-lt"/>
              </a:rPr>
              <a:t> 2001; </a:t>
            </a:r>
            <a:r>
              <a:rPr lang="en-IE" sz="4200" dirty="0" err="1">
                <a:latin typeface="+mn-lt"/>
              </a:rPr>
              <a:t>Copus</a:t>
            </a:r>
            <a:r>
              <a:rPr lang="en-IE" sz="4200" dirty="0">
                <a:latin typeface="+mn-lt"/>
              </a:rPr>
              <a:t> and </a:t>
            </a:r>
            <a:r>
              <a:rPr lang="en-IE" sz="4200" dirty="0" err="1">
                <a:latin typeface="+mn-lt"/>
              </a:rPr>
              <a:t>Noguera</a:t>
            </a:r>
            <a:r>
              <a:rPr lang="en-IE" sz="4200" dirty="0">
                <a:latin typeface="+mn-lt"/>
              </a:rPr>
              <a:t>, </a:t>
            </a:r>
            <a:r>
              <a:rPr lang="en-IE" sz="4200" dirty="0" smtClean="0">
                <a:latin typeface="+mn-lt"/>
              </a:rPr>
              <a:t>2010; </a:t>
            </a:r>
            <a:r>
              <a:rPr lang="de-DE" sz="4200" dirty="0">
                <a:latin typeface="+mn-lt"/>
              </a:rPr>
              <a:t>Mayer, Habersetzer and </a:t>
            </a:r>
            <a:r>
              <a:rPr lang="de-DE" sz="4200" dirty="0" smtClean="0">
                <a:latin typeface="+mn-lt"/>
              </a:rPr>
              <a:t>Meili, 2016</a:t>
            </a:r>
            <a:r>
              <a:rPr lang="en-IE" sz="4200" dirty="0" smtClean="0">
                <a:latin typeface="+mn-lt"/>
              </a:rPr>
              <a:t>)</a:t>
            </a:r>
            <a:endParaRPr lang="en-IE" sz="4200" dirty="0">
              <a:latin typeface="+mn-lt"/>
            </a:endParaRPr>
          </a:p>
          <a:p>
            <a:pPr marL="457200" lvl="1" indent="0">
              <a:buNone/>
            </a:pPr>
            <a:endParaRPr lang="en-IE" dirty="0">
              <a:latin typeface="+mn-lt"/>
            </a:endParaRPr>
          </a:p>
          <a:p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9122" y="4293096"/>
            <a:ext cx="5625756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41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Role of creative sector in periphery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IE" dirty="0" smtClean="0">
              <a:latin typeface="+mn-lt"/>
            </a:endParaRPr>
          </a:p>
          <a:p>
            <a:r>
              <a:rPr lang="en-IE" dirty="0" smtClean="0">
                <a:latin typeface="+mn-lt"/>
              </a:rPr>
              <a:t>Innovative sector with </a:t>
            </a:r>
            <a:r>
              <a:rPr lang="en-IE" dirty="0" err="1">
                <a:latin typeface="+mn-lt"/>
              </a:rPr>
              <a:t>s</a:t>
            </a:r>
            <a:r>
              <a:rPr lang="en-IE" dirty="0" err="1" smtClean="0">
                <a:latin typeface="+mn-lt"/>
              </a:rPr>
              <a:t>pillovers</a:t>
            </a:r>
            <a:endParaRPr lang="en-IE" dirty="0" smtClean="0">
              <a:latin typeface="+mn-lt"/>
            </a:endParaRPr>
          </a:p>
          <a:p>
            <a:pPr lvl="1"/>
            <a:r>
              <a:rPr lang="en-IE" dirty="0" smtClean="0">
                <a:latin typeface="+mn-lt"/>
              </a:rPr>
              <a:t>Socially embedded e.g. craft, arts (</a:t>
            </a:r>
            <a:r>
              <a:rPr lang="en-GB" dirty="0" err="1">
                <a:latin typeface="+mn-lt"/>
              </a:rPr>
              <a:t>Bertacchini</a:t>
            </a:r>
            <a:r>
              <a:rPr lang="en-GB" dirty="0">
                <a:latin typeface="+mn-lt"/>
              </a:rPr>
              <a:t> and </a:t>
            </a:r>
            <a:r>
              <a:rPr lang="en-GB" dirty="0" err="1">
                <a:latin typeface="+mn-lt"/>
              </a:rPr>
              <a:t>Borione</a:t>
            </a:r>
            <a:r>
              <a:rPr lang="en-GB" dirty="0">
                <a:latin typeface="+mn-lt"/>
              </a:rPr>
              <a:t>; 2013; Bennett, McGuire and Rahman, 2015</a:t>
            </a:r>
            <a:r>
              <a:rPr lang="en-GB" dirty="0" smtClean="0">
                <a:latin typeface="+mn-lt"/>
              </a:rPr>
              <a:t>)</a:t>
            </a:r>
          </a:p>
          <a:p>
            <a:pPr lvl="1"/>
            <a:r>
              <a:rPr lang="en-GB" dirty="0" err="1" smtClean="0">
                <a:latin typeface="+mn-lt"/>
              </a:rPr>
              <a:t>Stimluate</a:t>
            </a:r>
            <a:r>
              <a:rPr lang="en-GB" dirty="0" smtClean="0">
                <a:latin typeface="+mn-lt"/>
              </a:rPr>
              <a:t> growth in other sectors </a:t>
            </a:r>
          </a:p>
          <a:p>
            <a:pPr lvl="1"/>
            <a:r>
              <a:rPr lang="en-GB" dirty="0" smtClean="0">
                <a:latin typeface="+mn-lt"/>
              </a:rPr>
              <a:t>Strategically develop cross-overs </a:t>
            </a:r>
            <a:endParaRPr lang="en-IE" dirty="0" smtClean="0">
              <a:latin typeface="+mn-lt"/>
            </a:endParaRPr>
          </a:p>
          <a:p>
            <a:r>
              <a:rPr lang="en-IE" dirty="0" smtClean="0">
                <a:latin typeface="+mn-lt"/>
              </a:rPr>
              <a:t>Care not to over-value:</a:t>
            </a:r>
          </a:p>
          <a:p>
            <a:pPr lvl="1"/>
            <a:r>
              <a:rPr lang="en-IE" dirty="0" smtClean="0">
                <a:latin typeface="+mn-lt"/>
              </a:rPr>
              <a:t>Rural creative entrepreneurs not growth oriented (</a:t>
            </a:r>
            <a:r>
              <a:rPr lang="en-GB" dirty="0" err="1">
                <a:latin typeface="+mn-lt"/>
              </a:rPr>
              <a:t>Herslund</a:t>
            </a:r>
            <a:r>
              <a:rPr lang="en-GB" dirty="0">
                <a:latin typeface="+mn-lt"/>
              </a:rPr>
              <a:t>, </a:t>
            </a:r>
            <a:r>
              <a:rPr lang="en-GB" dirty="0" smtClean="0">
                <a:latin typeface="+mn-lt"/>
              </a:rPr>
              <a:t>2012)</a:t>
            </a:r>
          </a:p>
          <a:p>
            <a:pPr lvl="1"/>
            <a:r>
              <a:rPr lang="en-GB" dirty="0" smtClean="0">
                <a:latin typeface="+mn-lt"/>
              </a:rPr>
              <a:t>What sectors are suited to the periphery? </a:t>
            </a:r>
            <a:r>
              <a:rPr lang="en-GB" dirty="0">
                <a:latin typeface="+mn-lt"/>
              </a:rPr>
              <a:t>I</a:t>
            </a:r>
            <a:r>
              <a:rPr lang="en-GB" dirty="0" smtClean="0">
                <a:latin typeface="+mn-lt"/>
              </a:rPr>
              <a:t>mpacts type of development </a:t>
            </a:r>
          </a:p>
          <a:p>
            <a:pPr lvl="1"/>
            <a:r>
              <a:rPr lang="en-GB" dirty="0" smtClean="0">
                <a:latin typeface="+mn-lt"/>
              </a:rPr>
              <a:t>Job insecurity and issue of labour </a:t>
            </a:r>
            <a:r>
              <a:rPr lang="en-GB" dirty="0" err="1" smtClean="0">
                <a:latin typeface="+mn-lt"/>
              </a:rPr>
              <a:t>ecxhange</a:t>
            </a:r>
            <a:r>
              <a:rPr lang="en-GB" dirty="0" smtClean="0">
                <a:latin typeface="+mn-lt"/>
              </a:rPr>
              <a:t> (</a:t>
            </a:r>
            <a:r>
              <a:rPr lang="en-GB" dirty="0" err="1" smtClean="0">
                <a:latin typeface="+mn-lt"/>
              </a:rPr>
              <a:t>Dissart</a:t>
            </a:r>
            <a:r>
              <a:rPr lang="en-GB" dirty="0">
                <a:latin typeface="+mn-lt"/>
              </a:rPr>
              <a:t>, </a:t>
            </a:r>
            <a:r>
              <a:rPr lang="en-GB" dirty="0" smtClean="0">
                <a:latin typeface="+mn-lt"/>
              </a:rPr>
              <a:t>2003)</a:t>
            </a:r>
          </a:p>
          <a:p>
            <a:pPr lvl="1"/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43974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2520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 smtClean="0"/>
              <a:t>The creative and cultural sector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A working structure…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6632"/>
            <a:ext cx="6299469" cy="6084000"/>
          </a:xfrm>
        </p:spPr>
      </p:pic>
    </p:spTree>
    <p:extLst>
      <p:ext uri="{BB962C8B-B14F-4D97-AF65-F5344CB8AC3E}">
        <p14:creationId xmlns:p14="http://schemas.microsoft.com/office/powerpoint/2010/main" xmlns="" val="359108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0" y="954058"/>
            <a:ext cx="871086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dirty="0"/>
              <a:t>Craft and Design entrepreneurs in </a:t>
            </a:r>
            <a:r>
              <a:rPr lang="en-IE" dirty="0" err="1"/>
              <a:t>Akureyri</a:t>
            </a:r>
            <a:r>
              <a:rPr lang="en-IE" dirty="0"/>
              <a:t>, Iceland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4577560"/>
            <a:ext cx="3149114" cy="2088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488" y="2097058"/>
            <a:ext cx="3568700" cy="1498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68" y="3452091"/>
            <a:ext cx="32766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043142"/>
            <a:ext cx="30480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4030" y="3912193"/>
            <a:ext cx="237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“Every item has a story”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53093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</TotalTime>
  <Words>870</Words>
  <Application>Microsoft Office PowerPoint</Application>
  <PresentationFormat>On-screen Show (4:3)</PresentationFormat>
  <Paragraphs>162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Tailoring approaches to creative sector development in peripheral European regions</vt:lpstr>
      <vt:lpstr>Overview </vt:lpstr>
      <vt:lpstr>Slide 3</vt:lpstr>
      <vt:lpstr>Transnational project across Europe’s northern edge </vt:lpstr>
      <vt:lpstr>Development challenges in peripheral regions are many…</vt:lpstr>
      <vt:lpstr>A different view of the periphery </vt:lpstr>
      <vt:lpstr>Role of creative sector in periphery</vt:lpstr>
      <vt:lpstr>The creative and cultural sector  A working structure…</vt:lpstr>
      <vt:lpstr>Craft and Design entrepreneurs in Akureyri, Iceland</vt:lpstr>
      <vt:lpstr>Craft and Design entrepreneurs in Akureyri, Iceland</vt:lpstr>
      <vt:lpstr>Craft and Design entrepreneurs in Akureyri, Iceland</vt:lpstr>
      <vt:lpstr>Implications for craft and design in peripheral regions</vt:lpstr>
      <vt:lpstr>Cooperative culture in Mid-Sweden</vt:lpstr>
      <vt:lpstr>Cooperative culture in Mid-Sweden</vt:lpstr>
      <vt:lpstr>Implications for creative sector in peripheral regions</vt:lpstr>
      <vt:lpstr>Policy implications    </vt:lpstr>
      <vt:lpstr>The National Planning Framework and Ireland’s periphery </vt:lpstr>
      <vt:lpstr>Future work   </vt:lpstr>
      <vt:lpstr>Thank you</vt:lpstr>
    </vt:vector>
  </TitlesOfParts>
  <Company>WDC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White</dc:creator>
  <cp:lastModifiedBy>anon</cp:lastModifiedBy>
  <cp:revision>271</cp:revision>
  <cp:lastPrinted>2016-05-25T18:33:22Z</cp:lastPrinted>
  <dcterms:created xsi:type="dcterms:W3CDTF">2015-10-08T17:21:07Z</dcterms:created>
  <dcterms:modified xsi:type="dcterms:W3CDTF">2016-09-13T08:17:25Z</dcterms:modified>
</cp:coreProperties>
</file>